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88" r:id="rId3"/>
    <p:sldId id="332" r:id="rId4"/>
    <p:sldId id="289" r:id="rId5"/>
    <p:sldId id="341" r:id="rId6"/>
    <p:sldId id="342" r:id="rId7"/>
    <p:sldId id="351" r:id="rId8"/>
    <p:sldId id="353" r:id="rId9"/>
    <p:sldId id="354" r:id="rId10"/>
    <p:sldId id="372" r:id="rId11"/>
    <p:sldId id="373" r:id="rId12"/>
    <p:sldId id="329" r:id="rId13"/>
    <p:sldId id="331" r:id="rId14"/>
    <p:sldId id="352" r:id="rId15"/>
    <p:sldId id="344" r:id="rId16"/>
    <p:sldId id="345" r:id="rId17"/>
    <p:sldId id="350" r:id="rId18"/>
    <p:sldId id="343" r:id="rId19"/>
    <p:sldId id="355" r:id="rId20"/>
    <p:sldId id="356" r:id="rId21"/>
    <p:sldId id="360" r:id="rId22"/>
    <p:sldId id="368" r:id="rId23"/>
    <p:sldId id="369" r:id="rId24"/>
    <p:sldId id="370" r:id="rId25"/>
    <p:sldId id="371" r:id="rId26"/>
    <p:sldId id="361" r:id="rId27"/>
    <p:sldId id="366" r:id="rId28"/>
    <p:sldId id="367" r:id="rId29"/>
    <p:sldId id="362" r:id="rId30"/>
    <p:sldId id="359" r:id="rId31"/>
    <p:sldId id="365" r:id="rId32"/>
    <p:sldId id="358" r:id="rId33"/>
    <p:sldId id="348" r:id="rId3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12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ek" initials="T" lastIdx="1" clrIdx="0">
    <p:extLst>
      <p:ext uri="{19B8F6BF-5375-455C-9EA6-DF929625EA0E}">
        <p15:presenceInfo xmlns:p15="http://schemas.microsoft.com/office/powerpoint/2012/main" userId="Tom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7004"/>
    <a:srgbClr val="BCBCBC"/>
    <a:srgbClr val="E6E6E6"/>
    <a:srgbClr val="898989"/>
    <a:srgbClr val="595959"/>
    <a:srgbClr val="B8B8B8"/>
    <a:srgbClr val="D9D9D9"/>
    <a:srgbClr val="F1F1F1"/>
    <a:srgbClr val="FBFBFB"/>
    <a:srgbClr val="000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280" autoAdjust="0"/>
  </p:normalViewPr>
  <p:slideViewPr>
    <p:cSldViewPr snapToGrid="0">
      <p:cViewPr varScale="1">
        <p:scale>
          <a:sx n="70" d="100"/>
          <a:sy n="70" d="100"/>
        </p:scale>
        <p:origin x="672" y="66"/>
      </p:cViewPr>
      <p:guideLst>
        <p:guide orient="horz" pos="2183"/>
        <p:guide pos="1232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A449C-EED9-456B-92EE-0C89DD07A1E6}" type="datetimeFigureOut">
              <a:rPr lang="de-DE" smtClean="0"/>
              <a:t>19.01.2017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C1B34-4ED4-454D-AF21-FB21323C4B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605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FE7004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95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35247" y="373224"/>
            <a:ext cx="9135122" cy="42920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rgbClr val="FF7001"/>
                </a:solidFill>
                <a:latin typeface="+mj-lt"/>
              </a:defRPr>
            </a:lvl1pPr>
          </a:lstStyle>
          <a:p>
            <a:r>
              <a:rPr lang="de-DE" dirty="0"/>
              <a:t>Aktueller Abschnitt</a:t>
            </a:r>
          </a:p>
        </p:txBody>
      </p:sp>
      <p:sp>
        <p:nvSpPr>
          <p:cNvPr id="40" name="Rechteck 39"/>
          <p:cNvSpPr/>
          <p:nvPr userDrawn="1"/>
        </p:nvSpPr>
        <p:spPr>
          <a:xfrm>
            <a:off x="10789919" y="400050"/>
            <a:ext cx="527369" cy="4023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0665448" y="304538"/>
            <a:ext cx="796925" cy="685767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ZR</a:t>
            </a:r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93" y="317238"/>
            <a:ext cx="507586" cy="507586"/>
          </a:xfrm>
          <a:prstGeom prst="rect">
            <a:avLst/>
          </a:prstGeom>
        </p:spPr>
      </p:pic>
      <p:sp>
        <p:nvSpPr>
          <p:cNvPr id="41" name="Textplatzhalt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536992" y="1138335"/>
            <a:ext cx="11049266" cy="511199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Clr>
                <a:srgbClr val="FE7004"/>
              </a:buClr>
              <a:buFont typeface="Arial" panose="020B0604020202020204" pitchFamily="34" charset="0"/>
              <a:buNone/>
              <a:defRPr sz="1800"/>
            </a:lvl2pPr>
            <a:lvl3pPr marL="1257300" indent="-342900">
              <a:buClr>
                <a:srgbClr val="FE7004"/>
              </a:buClr>
              <a:buFont typeface="Arial" panose="020B0604020202020204" pitchFamily="34" charset="0"/>
              <a:buChar char="•"/>
              <a:defRPr sz="1600"/>
            </a:lvl3pPr>
            <a:lvl4pPr marL="1600200" indent="-228600">
              <a:buClr>
                <a:srgbClr val="DD5F01"/>
              </a:buClr>
              <a:buFont typeface="Courier New" panose="02070309020205020404" pitchFamily="49" charset="0"/>
              <a:buChar char="o"/>
              <a:defRPr sz="1600"/>
            </a:lvl4pPr>
            <a:lvl5pPr marL="2114550" indent="-285750">
              <a:buClr>
                <a:srgbClr val="D9D9D9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buClr>
                <a:srgbClr val="BCBCBC"/>
              </a:buClr>
              <a:buFont typeface="Courier New" panose="02070309020205020404" pitchFamily="49" charset="0"/>
              <a:buChar char="o"/>
              <a:defRPr sz="1400"/>
            </a:lvl6pPr>
          </a:lstStyle>
          <a:p>
            <a:pPr lvl="0"/>
            <a:r>
              <a:rPr lang="de-DE" dirty="0"/>
              <a:t>Überschrift 1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89492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6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71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35247" y="373224"/>
            <a:ext cx="9135122" cy="42920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rgbClr val="FF7001"/>
                </a:solidFill>
                <a:latin typeface="+mj-lt"/>
              </a:defRPr>
            </a:lvl1pPr>
          </a:lstStyle>
          <a:p>
            <a:r>
              <a:rPr lang="de-DE" dirty="0"/>
              <a:t>Aktueller Abschnitt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‹Nr.›</a:t>
            </a:fld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93" y="317238"/>
            <a:ext cx="507586" cy="507586"/>
          </a:xfrm>
          <a:prstGeom prst="rect">
            <a:avLst/>
          </a:prstGeom>
        </p:spPr>
      </p:pic>
      <p:sp>
        <p:nvSpPr>
          <p:cNvPr id="36" name="Textplatzhalt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536992" y="1138335"/>
            <a:ext cx="5471922" cy="511199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Clr>
                <a:srgbClr val="FE7004"/>
              </a:buClr>
              <a:buFont typeface="Arial" panose="020B0604020202020204" pitchFamily="34" charset="0"/>
              <a:buNone/>
              <a:defRPr sz="1800"/>
            </a:lvl2pPr>
            <a:lvl3pPr marL="1257300" indent="-342900">
              <a:buClr>
                <a:srgbClr val="FE7004"/>
              </a:buClr>
              <a:buFont typeface="Arial" panose="020B0604020202020204" pitchFamily="34" charset="0"/>
              <a:buChar char="•"/>
              <a:defRPr sz="1600"/>
            </a:lvl3pPr>
            <a:lvl4pPr marL="1600200" indent="-228600">
              <a:buClr>
                <a:srgbClr val="DD5F01"/>
              </a:buClr>
              <a:buFont typeface="Courier New" panose="02070309020205020404" pitchFamily="49" charset="0"/>
              <a:buChar char="o"/>
              <a:defRPr sz="1600"/>
            </a:lvl4pPr>
            <a:lvl5pPr marL="2114550" indent="-285750">
              <a:buClr>
                <a:srgbClr val="D9D9D9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buClr>
                <a:srgbClr val="BCBCBC"/>
              </a:buClr>
              <a:buFont typeface="Courier New" panose="02070309020205020404" pitchFamily="49" charset="0"/>
              <a:buChar char="o"/>
              <a:defRPr sz="1400"/>
            </a:lvl6pPr>
          </a:lstStyle>
          <a:p>
            <a:pPr lvl="0"/>
            <a:r>
              <a:rPr lang="de-DE" dirty="0"/>
              <a:t>Überschrift 1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</p:txBody>
      </p:sp>
      <p:sp>
        <p:nvSpPr>
          <p:cNvPr id="13" name="Textplatzhalter 35"/>
          <p:cNvSpPr>
            <a:spLocks noGrp="1"/>
          </p:cNvSpPr>
          <p:nvPr>
            <p:ph type="body" sz="quarter" idx="15" hasCustomPrompt="1"/>
          </p:nvPr>
        </p:nvSpPr>
        <p:spPr>
          <a:xfrm>
            <a:off x="6210517" y="1141715"/>
            <a:ext cx="5471922" cy="511199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Clr>
                <a:srgbClr val="FE7004"/>
              </a:buClr>
              <a:buFont typeface="Arial" panose="020B0604020202020204" pitchFamily="34" charset="0"/>
              <a:buNone/>
              <a:defRPr sz="1800"/>
            </a:lvl2pPr>
            <a:lvl3pPr marL="1257300" indent="-342900">
              <a:buClr>
                <a:srgbClr val="FE7004"/>
              </a:buClr>
              <a:buFont typeface="Arial" panose="020B0604020202020204" pitchFamily="34" charset="0"/>
              <a:buChar char="•"/>
              <a:defRPr sz="1600"/>
            </a:lvl3pPr>
            <a:lvl4pPr marL="1600200" indent="-228600">
              <a:buClr>
                <a:srgbClr val="DD5F01"/>
              </a:buClr>
              <a:buFont typeface="Courier New" panose="02070309020205020404" pitchFamily="49" charset="0"/>
              <a:buChar char="o"/>
              <a:defRPr sz="1600"/>
            </a:lvl4pPr>
            <a:lvl5pPr marL="2114550" indent="-285750">
              <a:buClr>
                <a:srgbClr val="D9D9D9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buClr>
                <a:srgbClr val="BCBCBC"/>
              </a:buClr>
              <a:buFont typeface="Courier New" panose="02070309020205020404" pitchFamily="49" charset="0"/>
              <a:buChar char="o"/>
              <a:defRPr sz="1400"/>
            </a:lvl6pPr>
          </a:lstStyle>
          <a:p>
            <a:pPr lvl="0"/>
            <a:r>
              <a:rPr lang="de-DE" dirty="0"/>
              <a:t>Überschrift 1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10789919" y="400050"/>
            <a:ext cx="527369" cy="4023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0665448" y="304538"/>
            <a:ext cx="796925" cy="685767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ZR</a:t>
            </a:r>
          </a:p>
        </p:txBody>
      </p:sp>
    </p:spTree>
    <p:extLst>
      <p:ext uri="{BB962C8B-B14F-4D97-AF65-F5344CB8AC3E}">
        <p14:creationId xmlns:p14="http://schemas.microsoft.com/office/powerpoint/2010/main" val="232174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6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6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35247" y="373224"/>
            <a:ext cx="9135122" cy="42920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rgbClr val="FF7001"/>
                </a:solidFill>
                <a:latin typeface="+mj-lt"/>
              </a:defRPr>
            </a:lvl1pPr>
          </a:lstStyle>
          <a:p>
            <a:r>
              <a:rPr lang="de-DE" dirty="0"/>
              <a:t>Formen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‹Nr.›</a:t>
            </a:fld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93" y="317238"/>
            <a:ext cx="507586" cy="507586"/>
          </a:xfrm>
          <a:prstGeom prst="rect">
            <a:avLst/>
          </a:prstGeom>
        </p:spPr>
      </p:pic>
      <p:sp>
        <p:nvSpPr>
          <p:cNvPr id="13" name="Rechteck 12"/>
          <p:cNvSpPr/>
          <p:nvPr userDrawn="1"/>
        </p:nvSpPr>
        <p:spPr>
          <a:xfrm>
            <a:off x="1035247" y="1651518"/>
            <a:ext cx="2930263" cy="111967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 userDrawn="1"/>
        </p:nvSpPr>
        <p:spPr>
          <a:xfrm>
            <a:off x="1035246" y="3019554"/>
            <a:ext cx="2930263" cy="1119674"/>
          </a:xfrm>
          <a:prstGeom prst="rect">
            <a:avLst/>
          </a:prstGeom>
          <a:solidFill>
            <a:srgbClr val="FE7004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/>
        </p:nvSpPr>
        <p:spPr>
          <a:xfrm>
            <a:off x="1044579" y="4387590"/>
            <a:ext cx="2930263" cy="11196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 userDrawn="1"/>
        </p:nvSpPr>
        <p:spPr>
          <a:xfrm>
            <a:off x="4685211" y="1583499"/>
            <a:ext cx="914400" cy="914400"/>
          </a:xfrm>
          <a:prstGeom prst="ellipse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 userDrawn="1"/>
        </p:nvSpPr>
        <p:spPr>
          <a:xfrm>
            <a:off x="4685211" y="3019554"/>
            <a:ext cx="914400" cy="914400"/>
          </a:xfrm>
          <a:prstGeom prst="ellipse">
            <a:avLst/>
          </a:prstGeom>
          <a:solidFill>
            <a:srgbClr val="FE7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 userDrawn="1"/>
        </p:nvSpPr>
        <p:spPr>
          <a:xfrm>
            <a:off x="4688463" y="4344503"/>
            <a:ext cx="914400" cy="914400"/>
          </a:xfrm>
          <a:prstGeom prst="ellipse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5" name="Gerade Verbindung mit Pfeil 24"/>
          <p:cNvCxnSpPr/>
          <p:nvPr userDrawn="1"/>
        </p:nvCxnSpPr>
        <p:spPr>
          <a:xfrm>
            <a:off x="4688408" y="2673398"/>
            <a:ext cx="951722" cy="0"/>
          </a:xfrm>
          <a:prstGeom prst="straightConnector1">
            <a:avLst/>
          </a:prstGeom>
          <a:ln w="76200" cap="flat" cmpd="sng" algn="ctr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 userDrawn="1"/>
        </p:nvCxnSpPr>
        <p:spPr>
          <a:xfrm>
            <a:off x="8456417" y="1366403"/>
            <a:ext cx="951722" cy="0"/>
          </a:xfrm>
          <a:prstGeom prst="straightConnector1">
            <a:avLst/>
          </a:prstGeom>
          <a:ln w="76200" cap="flat" cmpd="sng" algn="ctr">
            <a:solidFill>
              <a:srgbClr val="D3100B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 userDrawn="1"/>
        </p:nvCxnSpPr>
        <p:spPr>
          <a:xfrm>
            <a:off x="9506339" y="1366403"/>
            <a:ext cx="951722" cy="0"/>
          </a:xfrm>
          <a:prstGeom prst="straightConnector1">
            <a:avLst/>
          </a:prstGeom>
          <a:ln w="762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Ellipse 27"/>
          <p:cNvSpPr/>
          <p:nvPr userDrawn="1"/>
        </p:nvSpPr>
        <p:spPr>
          <a:xfrm>
            <a:off x="6096000" y="4490227"/>
            <a:ext cx="914400" cy="914400"/>
          </a:xfrm>
          <a:prstGeom prst="ellipse">
            <a:avLst/>
          </a:prstGeom>
          <a:noFill/>
          <a:ln w="28575">
            <a:solidFill>
              <a:srgbClr val="9797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/>
          <p:nvPr userDrawn="1"/>
        </p:nvSpPr>
        <p:spPr>
          <a:xfrm>
            <a:off x="6096450" y="3122191"/>
            <a:ext cx="914400" cy="914400"/>
          </a:xfrm>
          <a:prstGeom prst="ellipse">
            <a:avLst/>
          </a:prstGeom>
          <a:noFill/>
          <a:ln w="28575">
            <a:solidFill>
              <a:srgbClr val="DD5F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 userDrawn="1"/>
        </p:nvSpPr>
        <p:spPr>
          <a:xfrm>
            <a:off x="6096000" y="1754155"/>
            <a:ext cx="914400" cy="914400"/>
          </a:xfrm>
          <a:prstGeom prst="ellipse">
            <a:avLst/>
          </a:prstGeom>
          <a:noFill/>
          <a:ln w="28575">
            <a:solidFill>
              <a:srgbClr val="4747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 userDrawn="1"/>
        </p:nvSpPr>
        <p:spPr>
          <a:xfrm>
            <a:off x="7943010" y="1651518"/>
            <a:ext cx="2930263" cy="1119674"/>
          </a:xfrm>
          <a:prstGeom prst="rect">
            <a:avLst/>
          </a:prstGeom>
          <a:noFill/>
          <a:ln w="19050">
            <a:solidFill>
              <a:srgbClr val="606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/>
          <p:cNvSpPr/>
          <p:nvPr userDrawn="1"/>
        </p:nvSpPr>
        <p:spPr>
          <a:xfrm>
            <a:off x="7943009" y="3019554"/>
            <a:ext cx="2930263" cy="1119674"/>
          </a:xfrm>
          <a:prstGeom prst="rect">
            <a:avLst/>
          </a:prstGeom>
          <a:noFill/>
          <a:ln w="19050">
            <a:solidFill>
              <a:srgbClr val="DE6205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 userDrawn="1"/>
        </p:nvSpPr>
        <p:spPr>
          <a:xfrm>
            <a:off x="7943008" y="4387590"/>
            <a:ext cx="2930263" cy="1119674"/>
          </a:xfrm>
          <a:prstGeom prst="rect">
            <a:avLst/>
          </a:prstGeom>
          <a:noFill/>
          <a:ln w="19050">
            <a:solidFill>
              <a:srgbClr val="979797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 Verbindung mit Pfeil 22"/>
          <p:cNvCxnSpPr/>
          <p:nvPr userDrawn="1"/>
        </p:nvCxnSpPr>
        <p:spPr>
          <a:xfrm>
            <a:off x="4685211" y="4139228"/>
            <a:ext cx="951722" cy="0"/>
          </a:xfrm>
          <a:prstGeom prst="straightConnector1">
            <a:avLst/>
          </a:prstGeom>
          <a:ln w="76200" cap="flat" cmpd="sng" algn="ctr">
            <a:solidFill>
              <a:srgbClr val="FE7004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 userDrawn="1"/>
        </p:nvCxnSpPr>
        <p:spPr>
          <a:xfrm>
            <a:off x="4685211" y="5413916"/>
            <a:ext cx="951722" cy="0"/>
          </a:xfrm>
          <a:prstGeom prst="straightConnector1">
            <a:avLst/>
          </a:prstGeom>
          <a:ln w="76200" cap="flat" cmpd="sng" algn="ctr">
            <a:solidFill>
              <a:srgbClr val="BCBCBC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0" name="Rechteck 39"/>
          <p:cNvSpPr/>
          <p:nvPr userDrawn="1"/>
        </p:nvSpPr>
        <p:spPr>
          <a:xfrm>
            <a:off x="10789919" y="400050"/>
            <a:ext cx="527369" cy="4023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0665448" y="304538"/>
            <a:ext cx="796925" cy="685767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ZR</a:t>
            </a:r>
          </a:p>
        </p:txBody>
      </p:sp>
    </p:spTree>
    <p:extLst>
      <p:ext uri="{BB962C8B-B14F-4D97-AF65-F5344CB8AC3E}">
        <p14:creationId xmlns:p14="http://schemas.microsoft.com/office/powerpoint/2010/main" val="396736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©JURIQ GmbH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57B02-80BA-4E38-8DB2-34960DB737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1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1524000" y="1275126"/>
            <a:ext cx="9144000" cy="2387600"/>
          </a:xfrm>
        </p:spPr>
        <p:txBody>
          <a:bodyPr/>
          <a:lstStyle/>
          <a:p>
            <a:r>
              <a:rPr lang="de-DE" sz="5400" b="1" dirty="0" smtClean="0"/>
              <a:t/>
            </a:r>
            <a:br>
              <a:rPr lang="de-DE" sz="5400" b="1" dirty="0" smtClean="0"/>
            </a:br>
            <a:r>
              <a:rPr lang="de-DE" sz="5400" b="1" dirty="0"/>
              <a:t>-</a:t>
            </a:r>
            <a:r>
              <a:rPr lang="de-DE" sz="5400" b="1" dirty="0" smtClean="0"/>
              <a:t> Die </a:t>
            </a:r>
            <a:r>
              <a:rPr lang="de-DE" sz="5400" b="1" dirty="0" err="1" smtClean="0"/>
              <a:t>GoA</a:t>
            </a:r>
            <a:r>
              <a:rPr lang="de-DE" sz="5400" b="1" dirty="0" smtClean="0"/>
              <a:t>-</a:t>
            </a:r>
            <a:endParaRPr lang="de-DE" sz="5400" b="1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>
          <a:xfrm>
            <a:off x="1524000" y="4041731"/>
            <a:ext cx="9144000" cy="734435"/>
          </a:xfrm>
        </p:spPr>
        <p:txBody>
          <a:bodyPr/>
          <a:lstStyle/>
          <a:p>
            <a:r>
              <a:rPr lang="de-DE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Hr. Kleb</a:t>
            </a:r>
            <a:endParaRPr lang="de-DE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600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10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990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Fall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46663" y="2496331"/>
            <a:ext cx="96489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 leiht sich das Fahrrad des B (obj. Wert 50€) und veräußert es wirksam an den gutgläubigen C für 150€.</a:t>
            </a:r>
          </a:p>
          <a:p>
            <a:pPr marL="342900" indent="-342900">
              <a:buAutoNum type="alphaUcPeriod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Kann B den Veräußerungserlös verlangen?	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886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11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990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Fall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46663" y="2496331"/>
            <a:ext cx="96489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§§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687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II, 681 S. 2, 667 Alt. 2</a:t>
            </a:r>
          </a:p>
          <a:p>
            <a:pPr marL="342900" indent="-342900">
              <a:buAutoNum type="alphaUcPeriod"/>
            </a:pP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514350" indent="-514350">
              <a:buAutoNum type="roman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Angemaßte Eigengeschäftsführung (+)	</a:t>
            </a:r>
          </a:p>
          <a:p>
            <a:pPr marL="514350" indent="-514350">
              <a:buAutoNum type="romanUcPeriod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514350" indent="-514350">
              <a:buAutoNum type="roman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Rechtsfolge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Herausgabe des Erlangten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sym typeface="Wingdings" panose="05000000000000000000" pitchFamily="2" charset="2"/>
            </a:endParaRP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B. § 816 I 1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Hier streitig ob Veräußerungserlös verlangt werden kann.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514350" indent="-514350">
              <a:buAutoNum type="romanUcPeriod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514350" indent="-514350">
              <a:buAutoNum type="romanUcPeriod"/>
            </a:pP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565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26643" y="1142268"/>
            <a:ext cx="7163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Arten der </a:t>
            </a:r>
            <a:r>
              <a:rPr lang="de-DE" sz="3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757967" y="2070150"/>
            <a:ext cx="2831341" cy="918708"/>
          </a:xfrm>
          <a:prstGeom prst="rect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+mj-lt"/>
              </a:rPr>
              <a:t>Echte </a:t>
            </a:r>
            <a:r>
              <a:rPr lang="de-DE" sz="2800" b="1" dirty="0" err="1" smtClean="0">
                <a:solidFill>
                  <a:schemeClr val="bg1"/>
                </a:solidFill>
                <a:latin typeface="+mj-lt"/>
              </a:rPr>
              <a:t>GoA</a:t>
            </a:r>
            <a:endParaRPr lang="de-DE" sz="2800" b="1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+mj-lt"/>
              </a:rPr>
              <a:t>§ 677</a:t>
            </a:r>
            <a:endParaRPr lang="de-DE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764807" y="3452513"/>
            <a:ext cx="48176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Es besteht der Wille des Geschäftsführers (GF) das fremde Geschäft (auch) </a:t>
            </a:r>
            <a:r>
              <a:rPr lang="de-DE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für </a:t>
            </a:r>
            <a:r>
              <a:rPr lang="de-DE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den </a:t>
            </a:r>
            <a:r>
              <a:rPr lang="de-DE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Geschäftsherrn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(GH) zu führen.</a:t>
            </a:r>
          </a:p>
          <a:p>
            <a:endParaRPr lang="de-DE" sz="2200" dirty="0" smtClean="0">
              <a:latin typeface="+mj-lt"/>
            </a:endParaRPr>
          </a:p>
          <a:p>
            <a:r>
              <a:rPr lang="de-DE" sz="2200" b="1" dirty="0" smtClean="0">
                <a:solidFill>
                  <a:srgbClr val="FE7004"/>
                </a:solidFill>
                <a:latin typeface="+mj-lt"/>
              </a:rPr>
              <a:t>(sog. Fremdgeschäftsführungswille gegeben)</a:t>
            </a:r>
            <a:endParaRPr lang="de-DE" sz="2200" b="1" dirty="0">
              <a:solidFill>
                <a:srgbClr val="FE700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9035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093192" y="6356350"/>
            <a:ext cx="4114800" cy="365125"/>
          </a:xfrm>
        </p:spPr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665192" y="6356350"/>
            <a:ext cx="2743200" cy="365125"/>
          </a:xfrm>
        </p:spPr>
        <p:txBody>
          <a:bodyPr/>
          <a:lstStyle/>
          <a:p>
            <a:fld id="{F9557B02-80BA-4E38-8DB2-34960DB7371F}" type="slidenum">
              <a:rPr lang="de-DE" smtClean="0"/>
              <a:t>13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7163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Die echte </a:t>
            </a:r>
            <a:r>
              <a:rPr lang="de-DE" sz="3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3986531" y="2273482"/>
            <a:ext cx="2687142" cy="902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+mj-lt"/>
              </a:rPr>
              <a:t>Unberechtigte </a:t>
            </a:r>
            <a:r>
              <a:rPr lang="de-DE" sz="2800" b="1" dirty="0" err="1" smtClean="0">
                <a:solidFill>
                  <a:schemeClr val="bg1"/>
                </a:solidFill>
                <a:latin typeface="+mj-lt"/>
              </a:rPr>
              <a:t>GoA</a:t>
            </a:r>
            <a:endParaRPr lang="de-DE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066316" y="3555583"/>
            <a:ext cx="48176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Geschäftsführung erfolgt gerade nicht in Übereinstimmung mit dem Willen oder nicht im Interesse des GH. Fehlen ist auch nicht unbeachtlich, keine Genehmigung.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200" b="1" dirty="0" smtClean="0">
                <a:solidFill>
                  <a:srgbClr val="FE7004"/>
                </a:solidFill>
                <a:latin typeface="+mj-lt"/>
                <a:sym typeface="Wingdings" panose="05000000000000000000" pitchFamily="2" charset="2"/>
              </a:rPr>
              <a:t>Aufwendungsersatz gem. §§ 684 S. 1 nach </a:t>
            </a:r>
            <a:r>
              <a:rPr lang="de-DE" sz="2200" b="1" dirty="0" err="1" smtClean="0">
                <a:solidFill>
                  <a:srgbClr val="FE7004"/>
                </a:solidFill>
                <a:latin typeface="+mj-lt"/>
                <a:sym typeface="Wingdings" panose="05000000000000000000" pitchFamily="2" charset="2"/>
              </a:rPr>
              <a:t>BerR</a:t>
            </a:r>
            <a:r>
              <a:rPr lang="de-DE" sz="2200" b="1" dirty="0" smtClean="0">
                <a:solidFill>
                  <a:srgbClr val="FE7004"/>
                </a:solidFill>
                <a:latin typeface="+mj-lt"/>
                <a:sym typeface="Wingdings" panose="05000000000000000000" pitchFamily="2" charset="2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200" b="1" dirty="0" smtClean="0">
                <a:solidFill>
                  <a:srgbClr val="FE7004"/>
                </a:solidFill>
                <a:latin typeface="+mj-lt"/>
                <a:sym typeface="Wingdings" panose="05000000000000000000" pitchFamily="2" charset="2"/>
              </a:rPr>
              <a:t>Haftung gem. § 678 (Übernahmeverschulden)  </a:t>
            </a:r>
            <a:endParaRPr lang="de-DE" sz="2200" b="1" dirty="0">
              <a:solidFill>
                <a:srgbClr val="FE700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7614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093192" y="6356350"/>
            <a:ext cx="4114800" cy="365125"/>
          </a:xfrm>
        </p:spPr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665192" y="6356350"/>
            <a:ext cx="2743200" cy="365125"/>
          </a:xfrm>
        </p:spPr>
        <p:txBody>
          <a:bodyPr/>
          <a:lstStyle/>
          <a:p>
            <a:fld id="{F9557B02-80BA-4E38-8DB2-34960DB7371F}" type="slidenum">
              <a:rPr lang="de-DE" smtClean="0"/>
              <a:t>14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7163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Die echte </a:t>
            </a:r>
            <a:r>
              <a:rPr lang="de-DE" sz="3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245779" y="2164298"/>
            <a:ext cx="2831341" cy="918707"/>
          </a:xfrm>
          <a:prstGeom prst="rect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+mj-lt"/>
              </a:rPr>
              <a:t>Berechtigte </a:t>
            </a:r>
          </a:p>
          <a:p>
            <a:pPr algn="ctr"/>
            <a:r>
              <a:rPr lang="de-DE" sz="2800" b="1" dirty="0" err="1" smtClean="0">
                <a:solidFill>
                  <a:schemeClr val="bg1"/>
                </a:solidFill>
                <a:latin typeface="+mj-lt"/>
              </a:rPr>
              <a:t>GoA</a:t>
            </a:r>
            <a:endParaRPr lang="de-DE" sz="2800" b="1" dirty="0" smtClean="0">
              <a:solidFill>
                <a:schemeClr val="bg1"/>
              </a:solidFill>
              <a:latin typeface="+mj-lt"/>
            </a:endParaRPr>
          </a:p>
          <a:p>
            <a:pPr algn="ctr"/>
            <a:endParaRPr lang="de-DE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216122" y="3489740"/>
            <a:ext cx="489065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Berechtigt ist die Geschäftsbesorgung wenn sie im Interesse des GH liegt und mit seinem wirklichen oder mutmaßlichen Willen des  übereinstimmt, bzw. dieser unbeachtlich ist (§ 679).</a:t>
            </a:r>
          </a:p>
          <a:p>
            <a:endParaRPr lang="de-DE" sz="2200" b="1" dirty="0" smtClean="0">
              <a:solidFill>
                <a:srgbClr val="FE7004"/>
              </a:solidFill>
              <a:latin typeface="+mj-lt"/>
              <a:sym typeface="Wingdings" panose="05000000000000000000" pitchFamily="2" charset="2"/>
            </a:endParaRPr>
          </a:p>
          <a:p>
            <a:r>
              <a:rPr lang="de-DE" sz="2200" b="1" dirty="0" smtClean="0">
                <a:solidFill>
                  <a:srgbClr val="FE7004"/>
                </a:solidFill>
                <a:latin typeface="+mj-lt"/>
                <a:sym typeface="Wingdings" panose="05000000000000000000" pitchFamily="2" charset="2"/>
              </a:rPr>
              <a:t> Aufwendungsersatz gem. §§ 683, 670 insb.</a:t>
            </a:r>
            <a:endParaRPr lang="de-DE" sz="2200" b="1" dirty="0">
              <a:solidFill>
                <a:srgbClr val="FE700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39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15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87023"/>
            <a:ext cx="8723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Die berechtigte </a:t>
            </a:r>
            <a:r>
              <a:rPr lang="de-DE" sz="3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</a:t>
            </a:r>
            <a:endParaRPr lang="de-DE" dirty="0">
              <a:latin typeface="+mj-lt"/>
            </a:endParaRPr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46662" y="1857445"/>
            <a:ext cx="105497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Damit eine echte berechtigte </a:t>
            </a:r>
            <a:r>
              <a:rPr lang="de-DE" sz="2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angenommen werden kann müssen zudem folgende VSS vorliegen:</a:t>
            </a:r>
            <a:endParaRPr lang="de-DE" sz="2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1446662" y="3866075"/>
            <a:ext cx="3007145" cy="1608641"/>
          </a:xfrm>
          <a:prstGeom prst="ellipse">
            <a:avLst/>
          </a:prstGeom>
          <a:solidFill>
            <a:srgbClr val="595959"/>
          </a:solidFill>
          <a:ln w="28575" algn="ctr">
            <a:solidFill>
              <a:srgbClr val="59595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…</a:t>
            </a:r>
          </a:p>
          <a:p>
            <a:pPr algn="ctr"/>
            <a:r>
              <a:rPr lang="de-DE" altLang="de-DE" sz="2400" b="1" dirty="0">
                <a:solidFill>
                  <a:schemeClr val="bg1"/>
                </a:solidFill>
                <a:latin typeface="+mj-lt"/>
              </a:rPr>
              <a:t>e</a:t>
            </a:r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ntspricht dem </a:t>
            </a:r>
          </a:p>
          <a:p>
            <a:pPr algn="ctr"/>
            <a:r>
              <a:rPr lang="de-DE" altLang="de-DE" sz="2400" b="1" dirty="0">
                <a:solidFill>
                  <a:schemeClr val="bg1"/>
                </a:solidFill>
                <a:latin typeface="+mj-lt"/>
              </a:rPr>
              <a:t>w</a:t>
            </a:r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irklichen Willen</a:t>
            </a:r>
          </a:p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Des GH</a:t>
            </a:r>
          </a:p>
          <a:p>
            <a:pPr algn="ctr"/>
            <a:endParaRPr lang="de-DE" alt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7313349" y="3958898"/>
            <a:ext cx="3007145" cy="1609781"/>
          </a:xfrm>
          <a:prstGeom prst="ellipse">
            <a:avLst/>
          </a:prstGeom>
          <a:solidFill>
            <a:srgbClr val="FE7004"/>
          </a:solidFill>
          <a:ln w="28575" algn="ctr">
            <a:solidFill>
              <a:srgbClr val="FE700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…</a:t>
            </a:r>
          </a:p>
          <a:p>
            <a:pPr algn="ctr"/>
            <a:r>
              <a:rPr lang="de-DE" altLang="de-DE" sz="2400" b="1" dirty="0">
                <a:solidFill>
                  <a:schemeClr val="bg1"/>
                </a:solidFill>
                <a:latin typeface="+mj-lt"/>
              </a:rPr>
              <a:t>e</a:t>
            </a:r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ntspricht dem </a:t>
            </a:r>
          </a:p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mutmaßlichen Willen</a:t>
            </a:r>
          </a:p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Des GH</a:t>
            </a:r>
          </a:p>
          <a:p>
            <a:pPr algn="ctr"/>
            <a:endParaRPr lang="de-DE" alt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426947" y="4470340"/>
            <a:ext cx="763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oder</a:t>
            </a:r>
            <a:endParaRPr lang="de-DE" sz="2000" b="1" u="sng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446662" y="2768998"/>
            <a:ext cx="7875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2200" b="1" dirty="0" smtClean="0">
                <a:solidFill>
                  <a:srgbClr val="FE7004"/>
                </a:solidFill>
              </a:rPr>
              <a:t>Die Übernahme der Geschäftsführung liegt im Interesse </a:t>
            </a:r>
            <a:r>
              <a:rPr lang="de-DE" sz="2200" b="1" u="sng" dirty="0" smtClean="0">
                <a:solidFill>
                  <a:srgbClr val="FE7004"/>
                </a:solidFill>
              </a:rPr>
              <a:t>und </a:t>
            </a:r>
            <a:r>
              <a:rPr lang="de-DE" sz="2200" b="1" dirty="0" smtClean="0">
                <a:solidFill>
                  <a:srgbClr val="FE7004"/>
                </a:solidFill>
              </a:rPr>
              <a:t>…</a:t>
            </a:r>
            <a:endParaRPr lang="de-DE" sz="2200" b="1" dirty="0">
              <a:solidFill>
                <a:srgbClr val="FE70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8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</a:t>
            </a:r>
            <a:r>
              <a:rPr lang="de-DE" dirty="0" smtClean="0"/>
              <a:t>Geschäftsführung </a:t>
            </a:r>
            <a:r>
              <a:rPr lang="de-DE" dirty="0"/>
              <a:t>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16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2" y="1187023"/>
            <a:ext cx="921878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Prüfung des mutmaßlichen Willens?</a:t>
            </a:r>
            <a:endParaRPr lang="de-DE" sz="2800" dirty="0">
              <a:latin typeface="+mj-lt"/>
            </a:endParaRPr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691184" y="1898559"/>
            <a:ext cx="1010307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Dies ist der Wille, den der GH, unter Berücksichtigung aller Umstände des Einzelfalls im Zeitpunkt der Geschäftsübernahme geäußert hätte. 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790548" y="3751571"/>
            <a:ext cx="3289110" cy="523220"/>
          </a:xfrm>
          <a:prstGeom prst="rect">
            <a:avLst/>
          </a:prstGeom>
          <a:solidFill>
            <a:srgbClr val="E6E6E6"/>
          </a:solidFill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Interesse maßgeblich</a:t>
            </a:r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8" name="Pfeil nach rechts 7"/>
          <p:cNvSpPr/>
          <p:nvPr/>
        </p:nvSpPr>
        <p:spPr>
          <a:xfrm>
            <a:off x="2687113" y="3897765"/>
            <a:ext cx="805218" cy="230833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rechts 13"/>
          <p:cNvSpPr/>
          <p:nvPr/>
        </p:nvSpPr>
        <p:spPr>
          <a:xfrm>
            <a:off x="7377875" y="3891222"/>
            <a:ext cx="805218" cy="230833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8481310" y="3648875"/>
            <a:ext cx="3289110" cy="830997"/>
          </a:xfrm>
          <a:prstGeom prst="rect">
            <a:avLst/>
          </a:prstGeom>
          <a:solidFill>
            <a:srgbClr val="FE7004"/>
          </a:solidFill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chemeClr val="bg1"/>
                </a:solidFill>
                <a:latin typeface="+mj-lt"/>
              </a:rPr>
              <a:t>Im Interesse des GH liegt was objektiv nützlich ist.</a:t>
            </a:r>
            <a:endParaRPr 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752144" y="5330742"/>
            <a:ext cx="10348197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Tilgung einer Schuld des GH ist bei Erfüllungswirkung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grds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. obj. nützlich, </a:t>
            </a:r>
            <a:r>
              <a:rPr lang="de-DE" sz="2400" dirty="0" smtClean="0">
                <a:solidFill>
                  <a:srgbClr val="FE7004"/>
                </a:solidFill>
                <a:latin typeface="+mj-lt"/>
                <a:sym typeface="Wingdings" panose="05000000000000000000" pitchFamily="2" charset="2"/>
              </a:rPr>
              <a:t>nicht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 wenn der Schuld Einreden entgegen standen. 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359916" y="3337808"/>
            <a:ext cx="2072640" cy="1418978"/>
          </a:xfrm>
          <a:prstGeom prst="ellipse">
            <a:avLst/>
          </a:prstGeom>
          <a:solidFill>
            <a:srgbClr val="FE7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+mj-lt"/>
              </a:rPr>
              <a:t>Im Zweifel!</a:t>
            </a:r>
            <a:endParaRPr lang="de-DE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523685" y="1877363"/>
            <a:ext cx="922977" cy="840295"/>
          </a:xfrm>
          <a:prstGeom prst="ellipse">
            <a:avLst/>
          </a:prstGeom>
          <a:solidFill>
            <a:srgbClr val="FE7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latin typeface="+mj-lt"/>
              </a:rPr>
              <a:t>Def</a:t>
            </a:r>
            <a:r>
              <a:rPr lang="de-DE" sz="2400" b="1" dirty="0" smtClean="0">
                <a:latin typeface="+mj-lt"/>
              </a:rPr>
              <a:t>.</a:t>
            </a:r>
            <a:endParaRPr lang="de-DE" sz="2400" b="1" dirty="0">
              <a:latin typeface="+mj-lt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634718" y="5321444"/>
            <a:ext cx="922977" cy="840295"/>
          </a:xfrm>
          <a:prstGeom prst="ellipse">
            <a:avLst/>
          </a:prstGeom>
          <a:solidFill>
            <a:srgbClr val="FE7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latin typeface="+mj-lt"/>
              </a:rPr>
              <a:t>z.B.</a:t>
            </a:r>
            <a:endParaRPr lang="de-DE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188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  <p:bldP spid="14" grpId="0" animBg="1"/>
      <p:bldP spid="16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17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87023"/>
            <a:ext cx="8723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Geschäftsübernahme entspricht nicht dem Willen des GH</a:t>
            </a:r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398377" y="1811362"/>
            <a:ext cx="7609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b="1" dirty="0" smtClean="0">
                <a:solidFill>
                  <a:srgbClr val="FE7004"/>
                </a:solidFill>
                <a:latin typeface="+mj-lt"/>
              </a:rPr>
              <a:t> Sodann muss die Übernahme der Geschäftsführung …</a:t>
            </a:r>
            <a:endParaRPr lang="de-DE" sz="2400" b="1" dirty="0">
              <a:solidFill>
                <a:srgbClr val="FE7004"/>
              </a:solidFill>
              <a:latin typeface="+mj-lt"/>
            </a:endParaRP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1398867" y="2601764"/>
            <a:ext cx="3007145" cy="2062076"/>
          </a:xfrm>
          <a:prstGeom prst="ellipse">
            <a:avLst/>
          </a:prstGeom>
          <a:solidFill>
            <a:schemeClr val="bg1">
              <a:lumMod val="75000"/>
            </a:schemeClr>
          </a:solidFill>
          <a:ln w="2857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… vom GH </a:t>
            </a:r>
          </a:p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gem. § 684 S. 2 </a:t>
            </a:r>
          </a:p>
          <a:p>
            <a:pPr algn="ctr"/>
            <a:r>
              <a:rPr lang="de-DE" altLang="de-DE" sz="2400" b="1" dirty="0">
                <a:solidFill>
                  <a:schemeClr val="bg1"/>
                </a:solidFill>
                <a:latin typeface="+mj-lt"/>
              </a:rPr>
              <a:t>g</a:t>
            </a:r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enehmigt worden sein.</a:t>
            </a:r>
          </a:p>
          <a:p>
            <a:pPr algn="ctr"/>
            <a:endParaRPr lang="de-DE" altLang="de-DE" sz="24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Oval 4"/>
          <p:cNvSpPr>
            <a:spLocks noChangeArrowheads="1"/>
          </p:cNvSpPr>
          <p:nvPr/>
        </p:nvSpPr>
        <p:spPr bwMode="auto">
          <a:xfrm>
            <a:off x="6649827" y="2643573"/>
            <a:ext cx="3007145" cy="2062076"/>
          </a:xfrm>
          <a:prstGeom prst="ellipse">
            <a:avLst/>
          </a:prstGeom>
          <a:solidFill>
            <a:schemeClr val="bg1">
              <a:lumMod val="75000"/>
            </a:schemeClr>
          </a:solidFill>
          <a:ln w="2857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… der </a:t>
            </a:r>
          </a:p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entgegenstehende </a:t>
            </a:r>
          </a:p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Wille gem. </a:t>
            </a:r>
            <a:r>
              <a:rPr lang="de-DE" altLang="de-DE" sz="2400" b="1" dirty="0" smtClean="0">
                <a:solidFill>
                  <a:srgbClr val="FE7004"/>
                </a:solidFill>
                <a:latin typeface="+mj-lt"/>
              </a:rPr>
              <a:t>§ 679 </a:t>
            </a:r>
          </a:p>
          <a:p>
            <a:pPr algn="ctr"/>
            <a:r>
              <a:rPr lang="de-DE" altLang="de-DE" sz="2400" b="1" dirty="0">
                <a:solidFill>
                  <a:schemeClr val="bg1"/>
                </a:solidFill>
                <a:latin typeface="+mj-lt"/>
              </a:rPr>
              <a:t>u</a:t>
            </a:r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nbeachtlich sein.</a:t>
            </a:r>
          </a:p>
          <a:p>
            <a:pPr algn="ctr"/>
            <a:endParaRPr lang="de-DE" altLang="de-DE" sz="24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15702" y="5073729"/>
            <a:ext cx="3163377" cy="1077218"/>
          </a:xfrm>
          <a:prstGeom prst="rect">
            <a:avLst/>
          </a:prstGeom>
          <a:solidFill>
            <a:srgbClr val="FE7004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dirty="0" smtClean="0">
                <a:solidFill>
                  <a:schemeClr val="bg1"/>
                </a:solidFill>
                <a:latin typeface="+mj-lt"/>
              </a:rPr>
              <a:t>Geschäftsführung liegt im öffentlichen Interesse.</a:t>
            </a:r>
          </a:p>
          <a:p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8351520" y="5075348"/>
            <a:ext cx="3383280" cy="1107996"/>
          </a:xfrm>
          <a:prstGeom prst="rect">
            <a:avLst/>
          </a:prstGeom>
          <a:solidFill>
            <a:srgbClr val="FE7004"/>
          </a:solidFill>
        </p:spPr>
        <p:txBody>
          <a:bodyPr wrap="square" rtlCol="0">
            <a:spAutoFit/>
          </a:bodyPr>
          <a:lstStyle/>
          <a:p>
            <a:r>
              <a:rPr lang="de-DE" sz="2200" dirty="0" smtClean="0">
                <a:solidFill>
                  <a:schemeClr val="bg1"/>
                </a:solidFill>
                <a:latin typeface="+mj-lt"/>
              </a:rPr>
              <a:t>GH würde eine gesetzliche Unterhaltspflicht nicht rechtzeitig erfüllen.</a:t>
            </a:r>
            <a:endParaRPr lang="de-DE" sz="22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21" name="Gerade Verbindung mit Pfeil 20"/>
          <p:cNvCxnSpPr>
            <a:stCxn id="17" idx="5"/>
            <a:endCxn id="18" idx="0"/>
          </p:cNvCxnSpPr>
          <p:nvPr/>
        </p:nvCxnSpPr>
        <p:spPr>
          <a:xfrm>
            <a:off x="9216586" y="4403665"/>
            <a:ext cx="826574" cy="6716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17" idx="3"/>
            <a:endCxn id="8" idx="0"/>
          </p:cNvCxnSpPr>
          <p:nvPr/>
        </p:nvCxnSpPr>
        <p:spPr>
          <a:xfrm flipH="1">
            <a:off x="6297391" y="4403665"/>
            <a:ext cx="792822" cy="6700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52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8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18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8723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Ohne Auftrag</a:t>
            </a:r>
            <a:endParaRPr lang="de-DE" dirty="0"/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46663" y="2460641"/>
            <a:ext cx="101948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Es dürfen sich keine Rechtsverhältnisse aus Gesetz oder Vertrag ergeben, die ein Tätigwerden des GF </a:t>
            </a:r>
            <a:r>
              <a:rPr lang="de-DE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ggü</a:t>
            </a:r>
            <a:r>
              <a:rPr lang="de-D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 </a:t>
            </a:r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</a:t>
            </a:r>
            <a:r>
              <a:rPr lang="de-D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em GH berechtigen, oder diesen hierzu verpflichten und hierbei eigene Regeln über den Ausgleich treffen. </a:t>
            </a:r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324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19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8723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Ohne Auftrag Bsp.</a:t>
            </a:r>
            <a:endParaRPr lang="de-DE" dirty="0"/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46663" y="2460641"/>
            <a:ext cx="101948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GF leistet nach einem schweren Unfall einem anderen aufgrund seiner Pflicht aus § </a:t>
            </a:r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323 c StGB </a:t>
            </a:r>
            <a:r>
              <a:rPr lang="de-D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Nothilfe.</a:t>
            </a:r>
          </a:p>
          <a:p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de-D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Liegt ein Auftrag vor?</a:t>
            </a:r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970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2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7163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Allgemeines</a:t>
            </a:r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191497" y="3560667"/>
            <a:ext cx="93896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Neben § 311 II, III in den quasivertraglichen Ansprüchen </a:t>
            </a:r>
            <a:r>
              <a:rPr lang="de-DE" sz="2200" dirty="0" smtClean="0">
                <a:solidFill>
                  <a:srgbClr val="FE7004"/>
                </a:solidFill>
                <a:latin typeface="+mj-lt"/>
              </a:rPr>
              <a:t>prüfen.</a:t>
            </a:r>
            <a:endParaRPr lang="de-DE" sz="2200" dirty="0">
              <a:solidFill>
                <a:srgbClr val="FE7004"/>
              </a:solidFill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91497" y="1936122"/>
            <a:ext cx="93896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Die </a:t>
            </a:r>
            <a:r>
              <a:rPr lang="de-DE" sz="2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ist ein </a:t>
            </a:r>
            <a:r>
              <a:rPr lang="de-DE" sz="2200" dirty="0" smtClean="0">
                <a:solidFill>
                  <a:srgbClr val="FE7004"/>
                </a:solidFill>
                <a:latin typeface="+mj-lt"/>
              </a:rPr>
              <a:t>gesetzliches SV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, obwohl die §§ 677 – 687 in den vertraglichen Schuldverhältnissen verortet sind.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200" dirty="0" smtClean="0">
                <a:solidFill>
                  <a:srgbClr val="FE7004"/>
                </a:solidFill>
                <a:latin typeface="+mj-lt"/>
              </a:rPr>
              <a:t>Grund für die Verortung</a:t>
            </a:r>
            <a:r>
              <a:rPr lang="de-DE" sz="2200" dirty="0" smtClean="0">
                <a:solidFill>
                  <a:srgbClr val="FF0000"/>
                </a:solidFill>
                <a:latin typeface="+mj-lt"/>
              </a:rPr>
              <a:t>: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Die Rechtsfolgen richten sich im Wesentlichen nach dem </a:t>
            </a:r>
            <a:r>
              <a:rPr lang="de-DE" sz="2200" dirty="0" smtClean="0">
                <a:solidFill>
                  <a:srgbClr val="FE7004"/>
                </a:solidFill>
                <a:latin typeface="+mj-lt"/>
              </a:rPr>
              <a:t>Auftragsrecht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</a:t>
            </a:r>
            <a:endParaRPr lang="de-DE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191497" y="4383374"/>
            <a:ext cx="93896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Andere gesetzliche Schuldverhältnisse sind: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Das </a:t>
            </a:r>
            <a:r>
              <a:rPr lang="de-DE" sz="2200" dirty="0" smtClean="0">
                <a:solidFill>
                  <a:srgbClr val="FE7004"/>
                </a:solidFill>
                <a:latin typeface="+mj-lt"/>
              </a:rPr>
              <a:t>Bereicherungsrecht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, vgl. §§ 812ff.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Das </a:t>
            </a:r>
            <a:r>
              <a:rPr lang="de-DE" sz="2200" dirty="0" smtClean="0">
                <a:solidFill>
                  <a:srgbClr val="FE7004"/>
                </a:solidFill>
                <a:latin typeface="+mj-lt"/>
              </a:rPr>
              <a:t>Deliktsrecht, 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insb. §§ 823ff.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Das </a:t>
            </a:r>
            <a:r>
              <a:rPr lang="de-DE" sz="2200" dirty="0" smtClean="0">
                <a:solidFill>
                  <a:srgbClr val="FE7004"/>
                </a:solidFill>
                <a:latin typeface="+mj-lt"/>
              </a:rPr>
              <a:t>Sachenrecht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, §§ 985ff.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Das </a:t>
            </a:r>
            <a:r>
              <a:rPr lang="de-DE" sz="2200" dirty="0" smtClean="0">
                <a:solidFill>
                  <a:srgbClr val="FE7004"/>
                </a:solidFill>
                <a:latin typeface="+mj-lt"/>
              </a:rPr>
              <a:t>Erbrecht 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und </a:t>
            </a:r>
            <a:r>
              <a:rPr lang="de-DE" sz="2200" dirty="0" smtClean="0">
                <a:solidFill>
                  <a:srgbClr val="FE7004"/>
                </a:solidFill>
                <a:latin typeface="+mj-lt"/>
              </a:rPr>
              <a:t>Familienrecht.</a:t>
            </a:r>
            <a:endParaRPr lang="de-DE" sz="20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984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20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8723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Ohne Auftrag</a:t>
            </a:r>
            <a:endParaRPr lang="de-DE" dirty="0"/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46663" y="2460641"/>
            <a:ext cx="101948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u="sng" dirty="0" smtClean="0">
                <a:solidFill>
                  <a:srgbClr val="FE7004"/>
                </a:solidFill>
                <a:latin typeface="+mj-lt"/>
              </a:rPr>
              <a:t>Nein!</a:t>
            </a:r>
          </a:p>
          <a:p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de-D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Pflichten welche bloß im allgemeinen Interesse bestehen, führen nicht zur Annahme eines Auftrags.</a:t>
            </a:r>
            <a:endParaRPr lang="de-DE" sz="2800" dirty="0">
              <a:solidFill>
                <a:srgbClr val="FE700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394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21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990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Anspruch des 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GF aus </a:t>
            </a:r>
            <a:r>
              <a:rPr lang="de-DE" sz="36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ber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 </a:t>
            </a:r>
            <a:r>
              <a:rPr lang="de-DE" sz="36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46663" y="2496331"/>
            <a:ext cx="96489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§§ 677, 683 S. 1, 670 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(Aufwendungsersatz)</a:t>
            </a: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514350" indent="-514350">
              <a:buAutoNum type="roman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Berechtigte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400050" indent="-400050">
              <a:buAutoNum type="romanUcPeriod"/>
            </a:pP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400050" indent="-400050">
              <a:buAutoNum type="roman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Rechtsfolge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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Aufwendungen (freiwillige Vermögensopfer)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Auch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risikotypische Begleitschäden 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Ersatz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der Arbeitsleistung nach § 1835 III BGB analog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„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Für erforderlich halten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darf“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606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22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990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Fall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46663" y="2496331"/>
            <a:ext cx="96489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Handwerker H sieht bei einem Spaziergang, dass im Nachbargarten des L das Wasser infolge eines Defekts der Leitung in den Keller läuft. Der Eigentümer ist nicht anwesend. H repariert die Leitung wofür er eigenes Material verwendet, er benötigt hierfür 1h.</a:t>
            </a: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    H verlangt sodann von L Aufwendungsersatz für Material und Arbeitszeit.</a:t>
            </a: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   Besteht ein solcher Anspruch dem Grunde nach?  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606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23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990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Lösung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53541" y="2340652"/>
            <a:ext cx="5700897" cy="3416320"/>
          </a:xfrm>
          <a:prstGeom prst="rect">
            <a:avLst/>
          </a:prstGeom>
          <a:noFill/>
          <a:ln w="50800">
            <a:solidFill>
              <a:srgbClr val="FE7004"/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§§ 677, 683 S. 1, 670</a:t>
            </a:r>
          </a:p>
          <a:p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514350" indent="-514350">
              <a:buAutoNum type="roman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Berechtigte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(+)</a:t>
            </a:r>
          </a:p>
          <a:p>
            <a:pPr marL="514350" indent="-514350">
              <a:buAutoNum type="roman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Rechtsfolge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Aufwendungsersatz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Aufwendungen sind freiwillige Vermögensopfer. 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Bzgl. </a:t>
            </a:r>
            <a:r>
              <a:rPr lang="de-DE" sz="2400" dirty="0" smtClean="0">
                <a:solidFill>
                  <a:srgbClr val="FE7004"/>
                </a:solidFill>
                <a:latin typeface="+mj-lt"/>
                <a:sym typeface="Wingdings" panose="05000000000000000000" pitchFamily="2" charset="2"/>
              </a:rPr>
              <a:t>Material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eigene Rechtsgüter geopfert damit (+).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274478" y="2340652"/>
            <a:ext cx="5700897" cy="3416320"/>
          </a:xfrm>
          <a:prstGeom prst="rect">
            <a:avLst/>
          </a:prstGeom>
          <a:noFill/>
          <a:ln w="50800">
            <a:solidFill>
              <a:srgbClr val="FE7004"/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E7004"/>
                </a:solidFill>
                <a:latin typeface="+mj-lt"/>
              </a:rPr>
              <a:t>Arbeitszeit ersatzfähig?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GoA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 ist zwar nicht typisch entgeltlich doch auch nicht wie Auftrag per Gesetz unentgeltlich!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Gedanke des § 1835 III (+) wenn:</a:t>
            </a:r>
          </a:p>
          <a:p>
            <a:pPr marL="457200" indent="-457200">
              <a:buAutoNum type="arabicPeriod"/>
            </a:pPr>
            <a:r>
              <a:rPr lang="de-DE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Tätigkeit der beruflichen Sphäre des GF zuzuordnen ist.</a:t>
            </a:r>
          </a:p>
          <a:p>
            <a:pPr marL="457200" indent="-457200">
              <a:buAutoNum type="arabicPeriod"/>
            </a:pPr>
            <a:r>
              <a:rPr lang="de-DE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Und gewöhnlich nur gegen Entgelt erbracht wird.</a:t>
            </a:r>
            <a:endParaRPr lang="de-DE" sz="24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720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24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990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Abwandlung 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46663" y="2496331"/>
            <a:ext cx="96489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H`s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Uhr wird bei der Reparatur durch das Wasser beschädigt, und muss für 50€ repariert werden.</a:t>
            </a:r>
          </a:p>
          <a:p>
            <a:pPr marL="342900" indent="-342900">
              <a:buAutoNum type="alphaUcPeriod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Hat H einen Anspruch auf Ersatz?</a:t>
            </a: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536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25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990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Lösung Abwandlung 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46663" y="2496331"/>
            <a:ext cx="96489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§§ 677, 673 S. 1, 670?</a:t>
            </a:r>
          </a:p>
          <a:p>
            <a:endParaRPr lang="de-DE" sz="2400" dirty="0">
              <a:solidFill>
                <a:srgbClr val="FE7004"/>
              </a:solidFill>
              <a:latin typeface="+mj-lt"/>
            </a:endParaRPr>
          </a:p>
          <a:p>
            <a:r>
              <a:rPr lang="de-DE" sz="2400" dirty="0" smtClean="0">
                <a:solidFill>
                  <a:srgbClr val="FE7004"/>
                </a:solidFill>
                <a:latin typeface="+mj-lt"/>
              </a:rPr>
              <a:t>Schäden von § 670 erfasst?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Gedanke des § 110 HGB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Wenn enger Zusammenhang mit Tätigkeit (+)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Nicht bloß allg. Lebensrisiko verwirklicht (+)</a:t>
            </a:r>
          </a:p>
          <a:p>
            <a:r>
              <a:rPr lang="de-DE" sz="2400" dirty="0" smtClean="0">
                <a:solidFill>
                  <a:srgbClr val="FE7004"/>
                </a:solidFill>
                <a:latin typeface="+mj-lt"/>
              </a:rPr>
              <a:t>Dann </a:t>
            </a:r>
            <a:r>
              <a:rPr lang="de-DE" sz="2400" dirty="0" err="1" smtClean="0">
                <a:solidFill>
                  <a:srgbClr val="FE7004"/>
                </a:solidFill>
                <a:latin typeface="+mj-lt"/>
              </a:rPr>
              <a:t>grds</a:t>
            </a:r>
            <a:r>
              <a:rPr lang="de-DE" sz="2400" dirty="0" smtClean="0">
                <a:solidFill>
                  <a:srgbClr val="FE7004"/>
                </a:solidFill>
                <a:latin typeface="+mj-lt"/>
              </a:rPr>
              <a:t>. ersatzfähig.</a:t>
            </a:r>
          </a:p>
          <a:p>
            <a:r>
              <a:rPr lang="de-DE" sz="2400" dirty="0" smtClean="0">
                <a:solidFill>
                  <a:srgbClr val="FE7004"/>
                </a:solidFill>
                <a:latin typeface="+mj-lt"/>
              </a:rPr>
              <a:t>Beachte: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§ 254 findet entsprechende Berücksichtigung.</a:t>
            </a:r>
            <a:endParaRPr lang="de-DE" sz="2400" dirty="0" smtClean="0">
              <a:solidFill>
                <a:srgbClr val="FE7004"/>
              </a:solidFill>
              <a:latin typeface="+mj-lt"/>
            </a:endParaRP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728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26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990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Anspruch des 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GH aus </a:t>
            </a:r>
            <a:r>
              <a:rPr lang="de-DE" sz="36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ber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 </a:t>
            </a:r>
            <a:r>
              <a:rPr lang="de-DE" sz="36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46663" y="2562782"/>
            <a:ext cx="96489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B. §§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677, 681 S. 2, 667 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(Herausgabeanspruch)</a:t>
            </a:r>
          </a:p>
          <a:p>
            <a:pPr marL="342900" indent="-342900">
              <a:buAutoNum type="alphaUcPeriod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514350" indent="-514350">
              <a:buAutoNum type="roman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Berechtigte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514350" indent="-514350">
              <a:buAutoNum type="romanUcPeriod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514350" indent="-514350">
              <a:buAutoNum type="roman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Rechtsfolge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§ 667 Erhaltenes Alt. 1 und Erlangtes Alt. 2 herauszugeben.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§ 668 Hrsg. des Zinses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§ 666 Hrsg.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twaiger Rechnungen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738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27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990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Anspruch des 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GH aus </a:t>
            </a:r>
            <a:r>
              <a:rPr lang="de-DE" sz="36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ber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 </a:t>
            </a:r>
            <a:r>
              <a:rPr lang="de-DE" sz="36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46663" y="2562782"/>
            <a:ext cx="96489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 findet auf dem Trödelmarkt eine besondere Vase (obj. Wert 5.000€). A kauft die Vase für 1000€ für seinen Freund und Sammler B.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 ist in Urlaub und nicht erreichbar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 Sodann bemerkt A, was für ein gutes Geschäft er getätigt hat und will die Vase für sich behalten.</a:t>
            </a: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Kann B die Vase herausverlangen?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Könnte A sodann zumindest die 1000€ verlangen?</a:t>
            </a: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782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28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990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Lösung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46663" y="1816203"/>
            <a:ext cx="96489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A. §§ 677, 683 1, 667 (Ansprüche des GH) </a:t>
            </a:r>
            <a:r>
              <a:rPr lang="de-DE" sz="2400" dirty="0" smtClean="0">
                <a:solidFill>
                  <a:srgbClr val="FE7004"/>
                </a:solidFill>
                <a:latin typeface="+mj-lt"/>
              </a:rPr>
              <a:t>Entstanden?</a:t>
            </a:r>
          </a:p>
          <a:p>
            <a:pPr marL="514350" indent="-514350">
              <a:buAutoNum type="roman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Geschäftsbesorgung (+)</a:t>
            </a:r>
          </a:p>
          <a:p>
            <a:pPr marL="514350" indent="-514350">
              <a:buAutoNum type="roman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Fremdes Geschäft und FGW (+)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obj. neutrales G + FGW =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subj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.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fremdes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Geschäft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III. Im Interesse und daher mutmaßlichen Willen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IV. Kein Auftrag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V. Rechtsfolge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Herausgabe des Erlangten (Vase)</a:t>
            </a:r>
          </a:p>
          <a:p>
            <a:r>
              <a:rPr lang="de-DE" sz="2400" dirty="0" smtClean="0">
                <a:solidFill>
                  <a:srgbClr val="FE7004"/>
                </a:solidFill>
                <a:latin typeface="+mj-lt"/>
              </a:rPr>
              <a:t>Anspruch durchsetzbar? § 273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§§ 677,683 S. 1, 670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 Unproblematisch (+)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39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29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043905"/>
            <a:ext cx="9907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Anspruch des 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GH aus </a:t>
            </a:r>
            <a:r>
              <a:rPr lang="de-DE" sz="36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ber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 </a:t>
            </a:r>
            <a:r>
              <a:rPr lang="de-DE" sz="36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bei Ausführungsverschulden bzw. Pflichten aus 667.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035247" y="2839781"/>
            <a:ext cx="4970514" cy="3046988"/>
          </a:xfrm>
          <a:prstGeom prst="rect">
            <a:avLst/>
          </a:prstGeom>
          <a:noFill/>
          <a:ln w="50800">
            <a:solidFill>
              <a:srgbClr val="FE7004"/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C. §§ </a:t>
            </a: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677</a:t>
            </a:r>
            <a:r>
              <a:rPr 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667, 280ff </a:t>
            </a:r>
            <a:r>
              <a:rPr lang="de-DE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(Schadensersatz)</a:t>
            </a:r>
          </a:p>
          <a:p>
            <a:endParaRPr lang="de-DE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de-DE" sz="2400" dirty="0" smtClean="0">
                <a:solidFill>
                  <a:srgbClr val="FE7004"/>
                </a:solidFill>
                <a:latin typeface="+mj-lt"/>
              </a:rPr>
              <a:t> I. SV  (+)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anose="05000000000000000000" pitchFamily="2" charset="2"/>
              </a:rPr>
              <a:t>str.</a:t>
            </a:r>
            <a:r>
              <a:rPr 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anose="05000000000000000000" pitchFamily="2" charset="2"/>
              </a:rPr>
              <a:t> ob auch unberechtigte </a:t>
            </a:r>
            <a:r>
              <a:rPr lang="de-DE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anose="05000000000000000000" pitchFamily="2" charset="2"/>
              </a:rPr>
              <a:t>GoA</a:t>
            </a:r>
            <a:r>
              <a:rPr 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anose="05000000000000000000" pitchFamily="2" charset="2"/>
              </a:rPr>
              <a:t> erfasst.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de-DE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sym typeface="Wingdings" panose="05000000000000000000" pitchFamily="2" charset="2"/>
            </a:endParaRPr>
          </a:p>
          <a:p>
            <a:r>
              <a:rPr lang="de-DE" sz="2400" dirty="0" smtClean="0">
                <a:solidFill>
                  <a:srgbClr val="FE7004"/>
                </a:solidFill>
                <a:latin typeface="+mj-lt"/>
                <a:sym typeface="Wingdings" panose="05000000000000000000" pitchFamily="2" charset="2"/>
              </a:rPr>
              <a:t>II. Pflicht/Pflichtverletzung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anose="05000000000000000000" pitchFamily="2" charset="2"/>
              </a:rPr>
              <a:t>§ 241 II bzw. Leistungspflichten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682006" y="2839781"/>
            <a:ext cx="4991834" cy="3046988"/>
          </a:xfrm>
          <a:prstGeom prst="rect">
            <a:avLst/>
          </a:prstGeom>
          <a:noFill/>
          <a:ln w="50800">
            <a:solidFill>
              <a:srgbClr val="FE7004"/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FE7004"/>
                </a:solidFill>
                <a:latin typeface="+mj-lt"/>
                <a:sym typeface="Wingdings" panose="05000000000000000000" pitchFamily="2" charset="2"/>
              </a:rPr>
              <a:t>III. </a:t>
            </a:r>
            <a:r>
              <a:rPr lang="de-DE" sz="2400" dirty="0" err="1">
                <a:solidFill>
                  <a:srgbClr val="FE7004"/>
                </a:solidFill>
                <a:latin typeface="+mj-lt"/>
                <a:sym typeface="Wingdings" panose="05000000000000000000" pitchFamily="2" charset="2"/>
              </a:rPr>
              <a:t>Vertretenmüssen</a:t>
            </a:r>
            <a:endParaRPr lang="de-DE" sz="2400" dirty="0">
              <a:solidFill>
                <a:srgbClr val="FE7004"/>
              </a:solidFill>
              <a:latin typeface="+mj-lt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Wingdings" panose="05000000000000000000" pitchFamily="2" charset="2"/>
              </a:rPr>
              <a:t>§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280 I 2 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(Ausführungsverschulden)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§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680,  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sym typeface="Wingdings" panose="05000000000000000000" pitchFamily="2" charset="2"/>
            </a:endParaRP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 § 278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endParaRPr lang="de-DE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de-DE" sz="2400" dirty="0" smtClean="0">
                <a:solidFill>
                  <a:srgbClr val="FE7004"/>
                </a:solidFill>
                <a:latin typeface="+mj-lt"/>
              </a:rPr>
              <a:t>V. Schaden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§ 254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903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3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71639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Prüfungsaufbau (echte </a:t>
            </a:r>
            <a:r>
              <a:rPr lang="de-DE" sz="3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)</a:t>
            </a:r>
            <a:endParaRPr lang="de-DE" dirty="0">
              <a:latin typeface="+mj-lt"/>
            </a:endParaRPr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446663" y="3591919"/>
            <a:ext cx="8857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	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446663" y="2437557"/>
            <a:ext cx="4776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Anspruch entstanden?</a:t>
            </a:r>
            <a:endParaRPr lang="de-DE" sz="2000" dirty="0">
              <a:solidFill>
                <a:srgbClr val="FE7004"/>
              </a:solidFill>
              <a:latin typeface="+mj-lt"/>
            </a:endParaRPr>
          </a:p>
          <a:p>
            <a:endParaRPr lang="de-DE" sz="2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446663" y="1984729"/>
            <a:ext cx="47767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>
                <a:solidFill>
                  <a:srgbClr val="FE7004"/>
                </a:solidFill>
                <a:latin typeface="+mj-lt"/>
              </a:rPr>
              <a:t>A. Quasivertragliche Ansprüche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446663" y="3019597"/>
            <a:ext cx="5363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j-lt"/>
              </a:rPr>
              <a:t>I. </a:t>
            </a:r>
            <a:r>
              <a:rPr lang="de-DE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anwendbar?</a:t>
            </a:r>
            <a:endParaRPr lang="de-DE" sz="2000" dirty="0">
              <a:latin typeface="+mj-lt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446663" y="3499651"/>
            <a:ext cx="25228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II. Geschäftsbesorgung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446663" y="3970925"/>
            <a:ext cx="23529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III. Fremdes Geschäft</a:t>
            </a:r>
          </a:p>
        </p:txBody>
      </p:sp>
      <p:sp>
        <p:nvSpPr>
          <p:cNvPr id="13" name="Rechteck 12"/>
          <p:cNvSpPr/>
          <p:nvPr/>
        </p:nvSpPr>
        <p:spPr>
          <a:xfrm>
            <a:off x="1446663" y="4446569"/>
            <a:ext cx="42103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IV. Fremdgeschäftsführungswille </a:t>
            </a:r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(FGW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)</a:t>
            </a:r>
          </a:p>
        </p:txBody>
      </p:sp>
      <p:sp>
        <p:nvSpPr>
          <p:cNvPr id="14" name="Rechteck 13"/>
          <p:cNvSpPr/>
          <p:nvPr/>
        </p:nvSpPr>
        <p:spPr>
          <a:xfrm>
            <a:off x="1446663" y="4941031"/>
            <a:ext cx="46792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V. Ohne </a:t>
            </a:r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Auftrag oder sonstige Berechtigung</a:t>
            </a:r>
          </a:p>
        </p:txBody>
      </p:sp>
      <p:sp>
        <p:nvSpPr>
          <p:cNvPr id="16" name="Rechteck 15"/>
          <p:cNvSpPr/>
          <p:nvPr/>
        </p:nvSpPr>
        <p:spPr>
          <a:xfrm>
            <a:off x="1446663" y="538624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VI. Übereinstimmung </a:t>
            </a:r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mit dem Interesse und dem wirklichen oder mutmaßlichen Willen?</a:t>
            </a:r>
          </a:p>
        </p:txBody>
      </p:sp>
    </p:spTree>
    <p:extLst>
      <p:ext uri="{BB962C8B-B14F-4D97-AF65-F5344CB8AC3E}">
        <p14:creationId xmlns:p14="http://schemas.microsoft.com/office/powerpoint/2010/main" val="317661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6" grpId="0"/>
      <p:bldP spid="7" grpId="0"/>
      <p:bldP spid="11" grpId="0"/>
      <p:bldP spid="13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30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990305"/>
            <a:ext cx="9907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Anspruch des 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GF </a:t>
            </a:r>
            <a:r>
              <a:rPr lang="de-DE" sz="3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aus unberechtigter </a:t>
            </a:r>
            <a:r>
              <a:rPr lang="de-DE" sz="3600" u="sng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GoA</a:t>
            </a:r>
            <a:r>
              <a:rPr lang="de-DE" sz="3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(Aufwendungsersatz) </a:t>
            </a:r>
            <a:r>
              <a:rPr lang="de-D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46663" y="2478365"/>
            <a:ext cx="96489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§ 684 S. 1, 812ff</a:t>
            </a:r>
          </a:p>
          <a:p>
            <a:pPr marL="342900" indent="-342900">
              <a:buAutoNum type="alphaUcPeriod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514350" indent="-514350">
              <a:buAutoNum type="roman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Unberechtigte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(gegen den Willen)</a:t>
            </a:r>
          </a:p>
          <a:p>
            <a:pPr marL="514350" indent="-514350">
              <a:buAutoNum type="romanUcPeriod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514350" indent="-514350">
              <a:buAutoNum type="romanUcPeriod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§§ 812 I 1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a.E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., 818 I insb.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Entreicherung beachten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Begrenzung der Höhe nach auf §§ 677, 683 S. 1, 670 vertretbar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414943" y="5443752"/>
            <a:ext cx="9648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B. Anspruch des 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GH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aus §§ 677, 681 S. 2 bleibt unberührt.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i.Ü. siehe sogleich.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208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31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990305"/>
            <a:ext cx="9907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Anspruch des 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GH </a:t>
            </a:r>
            <a:r>
              <a:rPr lang="de-DE" sz="3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aus unberechtigter </a:t>
            </a:r>
            <a:r>
              <a:rPr lang="de-DE" sz="36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GoA</a:t>
            </a:r>
            <a:r>
              <a:rPr lang="de-DE" sz="3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36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(Schadensersatz) </a:t>
            </a:r>
            <a:r>
              <a:rPr lang="de-D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338846" y="2442101"/>
            <a:ext cx="4970514" cy="3785652"/>
          </a:xfrm>
          <a:prstGeom prst="rect">
            <a:avLst/>
          </a:prstGeom>
          <a:noFill/>
          <a:ln w="50800">
            <a:solidFill>
              <a:srgbClr val="FE7004"/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C. §§ 678 </a:t>
            </a:r>
            <a:r>
              <a:rPr lang="de-DE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(Schadensersatz)</a:t>
            </a:r>
          </a:p>
          <a:p>
            <a:endParaRPr lang="de-DE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de-DE" sz="2400" dirty="0" smtClean="0">
                <a:solidFill>
                  <a:srgbClr val="FE7004"/>
                </a:solidFill>
                <a:latin typeface="+mj-lt"/>
              </a:rPr>
              <a:t> I. Unberechtigte </a:t>
            </a:r>
            <a:r>
              <a:rPr lang="de-DE" sz="2400" dirty="0" err="1" smtClean="0">
                <a:solidFill>
                  <a:srgbClr val="FE7004"/>
                </a:solidFill>
                <a:latin typeface="+mj-lt"/>
              </a:rPr>
              <a:t>GoA</a:t>
            </a:r>
            <a:endParaRPr lang="de-DE" sz="2400" dirty="0" smtClean="0">
              <a:solidFill>
                <a:srgbClr val="FE7004"/>
              </a:solidFill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de-DE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sym typeface="Wingdings" panose="05000000000000000000" pitchFamily="2" charset="2"/>
            </a:endParaRPr>
          </a:p>
          <a:p>
            <a:r>
              <a:rPr lang="de-DE" sz="2400" dirty="0" smtClean="0">
                <a:solidFill>
                  <a:srgbClr val="FE7004"/>
                </a:solidFill>
                <a:latin typeface="+mj-lt"/>
                <a:sym typeface="Wingdings" panose="05000000000000000000" pitchFamily="2" charset="2"/>
              </a:rPr>
              <a:t>II. § 276 I/ 122 II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Übernahmeverschulden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§ 680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de-DE" sz="2400" dirty="0">
              <a:solidFill>
                <a:srgbClr val="FE7004"/>
              </a:solidFill>
              <a:latin typeface="+mj-lt"/>
              <a:sym typeface="Wingdings" panose="05000000000000000000" pitchFamily="2" charset="2"/>
            </a:endParaRPr>
          </a:p>
          <a:p>
            <a:r>
              <a:rPr lang="de-DE" sz="2400" dirty="0" smtClean="0">
                <a:solidFill>
                  <a:srgbClr val="FE7004"/>
                </a:solidFill>
                <a:latin typeface="+mj-lt"/>
                <a:sym typeface="Wingdings" panose="05000000000000000000" pitchFamily="2" charset="2"/>
              </a:rPr>
              <a:t>III. Rechtsfolge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" panose="05000000000000000000" pitchFamily="2" charset="2"/>
              </a:rPr>
              <a:t> Schadensersatz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642366" y="2442101"/>
            <a:ext cx="4970514" cy="461665"/>
          </a:xfrm>
          <a:prstGeom prst="rect">
            <a:avLst/>
          </a:prstGeom>
          <a:noFill/>
          <a:ln w="50800">
            <a:solidFill>
              <a:srgbClr val="FE7004"/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Daneben §§ 823ff. anwendbar.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939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32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8723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Schuldverhältnis </a:t>
            </a:r>
            <a:r>
              <a:rPr lang="de-DE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i.S.d</a:t>
            </a:r>
            <a:r>
              <a:rPr lang="de-D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§§ 280ff.</a:t>
            </a:r>
            <a:endParaRPr lang="de-DE" dirty="0"/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267495" y="1951939"/>
            <a:ext cx="1019487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 smtClean="0">
                <a:solidFill>
                  <a:srgbClr val="FE7004"/>
                </a:solidFill>
                <a:latin typeface="+mj-lt"/>
              </a:rPr>
              <a:t>Ist die unberechtigte </a:t>
            </a:r>
            <a:r>
              <a:rPr lang="de-DE" sz="2400" b="1" u="sng" dirty="0" err="1" smtClean="0">
                <a:solidFill>
                  <a:srgbClr val="FE7004"/>
                </a:solidFill>
                <a:latin typeface="+mj-lt"/>
              </a:rPr>
              <a:t>GoA</a:t>
            </a:r>
            <a:r>
              <a:rPr lang="de-DE" sz="2400" b="1" u="sng" dirty="0" smtClean="0">
                <a:solidFill>
                  <a:srgbClr val="FE7004"/>
                </a:solidFill>
                <a:latin typeface="+mj-lt"/>
              </a:rPr>
              <a:t> ein SV </a:t>
            </a:r>
            <a:r>
              <a:rPr lang="de-DE" sz="2400" b="1" u="sng" dirty="0" err="1" smtClean="0">
                <a:solidFill>
                  <a:srgbClr val="FE7004"/>
                </a:solidFill>
                <a:latin typeface="+mj-lt"/>
              </a:rPr>
              <a:t>i.S.d</a:t>
            </a:r>
            <a:r>
              <a:rPr lang="de-DE" sz="2400" b="1" u="sng" dirty="0" smtClean="0">
                <a:solidFill>
                  <a:srgbClr val="FE7004"/>
                </a:solidFill>
                <a:latin typeface="+mj-lt"/>
              </a:rPr>
              <a:t>. §§ 280ff.?</a:t>
            </a:r>
          </a:p>
          <a:p>
            <a:endParaRPr lang="de-DE" sz="2400" b="1" u="sng" dirty="0">
              <a:solidFill>
                <a:srgbClr val="FE7004"/>
              </a:solidFill>
              <a:latin typeface="+mj-lt"/>
            </a:endParaRPr>
          </a:p>
          <a:p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e.A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.: Nein!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GF wäre verpflichtet das Verhalten ganz zu unterlassen. Jedoch Haftung nach §§ 823ff.</a:t>
            </a:r>
          </a:p>
          <a:p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a.A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.: Ja!</a:t>
            </a:r>
          </a:p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Der unberechtigt Handelnde soll nicht besser stehen.</a:t>
            </a: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pielt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praktisch nur geringe Rolle, da diese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Fälle i.d.R. von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der für den Gläubiger günstigeren Regelung des § 678 BGB erfasst werden </a:t>
            </a:r>
          </a:p>
        </p:txBody>
      </p:sp>
    </p:spTree>
    <p:extLst>
      <p:ext uri="{BB962C8B-B14F-4D97-AF65-F5344CB8AC3E}">
        <p14:creationId xmlns:p14="http://schemas.microsoft.com/office/powerpoint/2010/main" val="393650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33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87023"/>
            <a:ext cx="8723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Abschließender Hinweis</a:t>
            </a:r>
            <a:endParaRPr lang="de-DE" sz="3600" dirty="0">
              <a:latin typeface="+mj-lt"/>
            </a:endParaRPr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875825" y="1938985"/>
            <a:ext cx="3585935" cy="923330"/>
          </a:xfrm>
          <a:prstGeom prst="rect">
            <a:avLst/>
          </a:prstGeom>
          <a:solidFill>
            <a:srgbClr val="FE7004"/>
          </a:solidFill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 </a:t>
            </a:r>
            <a:r>
              <a:rPr lang="de-DE" sz="3600" b="1" dirty="0" err="1" smtClean="0">
                <a:solidFill>
                  <a:schemeClr val="bg1"/>
                </a:solidFill>
                <a:latin typeface="+mj-lt"/>
              </a:rPr>
              <a:t>Klausurenkurs</a:t>
            </a:r>
            <a:endParaRPr lang="de-DE" sz="3600" dirty="0">
              <a:solidFill>
                <a:schemeClr val="bg1"/>
              </a:solidFill>
              <a:latin typeface="+mj-lt"/>
            </a:endParaRPr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7335573" y="5211498"/>
            <a:ext cx="4320475" cy="923330"/>
          </a:xfrm>
          <a:prstGeom prst="rect">
            <a:avLst/>
          </a:prstGeom>
          <a:solidFill>
            <a:srgbClr val="FE7004"/>
          </a:solidFill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 Fallbesprechungen</a:t>
            </a:r>
            <a:endParaRPr lang="de-DE" sz="3600" dirty="0">
              <a:solidFill>
                <a:schemeClr val="bg1"/>
              </a:solidFill>
              <a:latin typeface="+mj-lt"/>
            </a:endParaRPr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508771" y="2980248"/>
            <a:ext cx="3629389" cy="923330"/>
          </a:xfrm>
          <a:prstGeom prst="rect">
            <a:avLst/>
          </a:prstGeom>
          <a:solidFill>
            <a:srgbClr val="FE7004"/>
          </a:solidFill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 Onlineskripten</a:t>
            </a:r>
            <a:endParaRPr lang="de-DE" sz="3600" dirty="0">
              <a:solidFill>
                <a:schemeClr val="bg1"/>
              </a:solidFill>
              <a:latin typeface="+mj-lt"/>
            </a:endParaRPr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950086" y="4064213"/>
            <a:ext cx="3675107" cy="923330"/>
          </a:xfrm>
          <a:prstGeom prst="rect">
            <a:avLst/>
          </a:prstGeom>
          <a:solidFill>
            <a:srgbClr val="FE7004"/>
          </a:solidFill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bg1"/>
                </a:solidFill>
                <a:latin typeface="+mj-lt"/>
                <a:sym typeface="Wingdings" panose="05000000000000000000" pitchFamily="2" charset="2"/>
              </a:rPr>
              <a:t> Weitere Videos</a:t>
            </a:r>
            <a:endParaRPr lang="de-DE" sz="3600" dirty="0">
              <a:solidFill>
                <a:schemeClr val="bg1"/>
              </a:solidFill>
              <a:latin typeface="+mj-lt"/>
            </a:endParaRPr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811815" y="1939936"/>
            <a:ext cx="1014531" cy="921427"/>
          </a:xfrm>
          <a:prstGeom prst="ellipse">
            <a:avLst/>
          </a:prstGeom>
          <a:solidFill>
            <a:srgbClr val="FE7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latin typeface="+mj-lt"/>
              </a:rPr>
              <a:t>TIPP</a:t>
            </a:r>
            <a:endParaRPr lang="de-DE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178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4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Gleichschenkliges Dreieck 6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426600" y="1166196"/>
            <a:ext cx="8352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Grundbegriffe</a:t>
            </a:r>
            <a:endParaRPr lang="de-DE" sz="3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595864" y="1956057"/>
            <a:ext cx="2747963" cy="1304925"/>
          </a:xfrm>
          <a:prstGeom prst="ellipse">
            <a:avLst/>
          </a:prstGeom>
          <a:solidFill>
            <a:srgbClr val="595959"/>
          </a:solidFill>
          <a:ln w="28575" algn="ctr">
            <a:solidFill>
              <a:srgbClr val="59595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Geschäftsbesorgung</a:t>
            </a:r>
            <a:endParaRPr lang="de-DE" alt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9291467" y="1956055"/>
            <a:ext cx="2747962" cy="1304925"/>
          </a:xfrm>
          <a:prstGeom prst="ellipse">
            <a:avLst/>
          </a:prstGeom>
          <a:solidFill>
            <a:srgbClr val="898989"/>
          </a:solidFill>
          <a:ln w="28575" algn="ctr">
            <a:solidFill>
              <a:srgbClr val="89898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Geschäftsführer</a:t>
            </a:r>
            <a:endParaRPr lang="de-DE" alt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3557382" y="1956055"/>
            <a:ext cx="2747963" cy="1304925"/>
          </a:xfrm>
          <a:prstGeom prst="ellipse">
            <a:avLst/>
          </a:prstGeom>
          <a:solidFill>
            <a:srgbClr val="FE7004"/>
          </a:solidFill>
          <a:ln w="28575" algn="ctr">
            <a:solidFill>
              <a:srgbClr val="FE700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Fremdes Geschäft </a:t>
            </a:r>
            <a:endParaRPr lang="de-DE" alt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6422563" y="1956056"/>
            <a:ext cx="2747963" cy="1304925"/>
          </a:xfrm>
          <a:prstGeom prst="ellipse">
            <a:avLst/>
          </a:prstGeom>
          <a:solidFill>
            <a:srgbClr val="FE7004"/>
          </a:solidFill>
          <a:ln w="28575" algn="ctr">
            <a:solidFill>
              <a:srgbClr val="FE700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FGW</a:t>
            </a:r>
            <a:endParaRPr lang="de-DE" alt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613250" y="3569536"/>
            <a:ext cx="27305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Wie bei § 662 weit auszulegen.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Erfasst ist jede Tätigkeit, welche Gegenstand eines Dienst-, Werkvertrags oder Auftrags sein kann.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Ist etwas Tatsächliches, daher </a:t>
            </a:r>
            <a:r>
              <a:rPr lang="de-DE" dirty="0" smtClean="0">
                <a:solidFill>
                  <a:srgbClr val="FE7004"/>
                </a:solidFill>
                <a:latin typeface="+mj-lt"/>
              </a:rPr>
              <a:t>keine Anwendung der §§ 104ff (§ 682)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9461423" y="3516004"/>
            <a:ext cx="27305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Geschäftsführer ist derjenige, der das Geschäft führt.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Er muss das Geschäft nicht selbst besorgen.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Z.B.: Überweisung,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Handeln eines Geschäftsführers für jur. Personen.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3700680" y="3588774"/>
            <a:ext cx="27305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Objektiv fremdes Geschäft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Sog. „auch fremdes“ Geschäft.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Subjektiv fremdes Geschäft.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431257" y="3588774"/>
            <a:ext cx="27305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Dies ist das </a:t>
            </a:r>
            <a:r>
              <a:rPr lang="de-DE" dirty="0" smtClean="0">
                <a:solidFill>
                  <a:srgbClr val="FE7004"/>
                </a:solidFill>
                <a:latin typeface="+mj-lt"/>
              </a:rPr>
              <a:t>Bewusstsein</a:t>
            </a: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dass ein fremdes Geschäft geführt wird und der </a:t>
            </a:r>
            <a:r>
              <a:rPr lang="de-DE" dirty="0" smtClean="0">
                <a:solidFill>
                  <a:srgbClr val="FE7004"/>
                </a:solidFill>
                <a:latin typeface="+mj-lt"/>
              </a:rPr>
              <a:t>Wille</a:t>
            </a: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dieses für einen anderen besorgen zu wollen.</a:t>
            </a:r>
          </a:p>
        </p:txBody>
      </p:sp>
    </p:spTree>
    <p:extLst>
      <p:ext uri="{BB962C8B-B14F-4D97-AF65-F5344CB8AC3E}">
        <p14:creationId xmlns:p14="http://schemas.microsoft.com/office/powerpoint/2010/main" val="360977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5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Gleichschenkliges Dreieck 6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426600" y="1166196"/>
            <a:ext cx="8352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Das fremde Geschäft</a:t>
            </a:r>
            <a:endParaRPr lang="de-DE" sz="3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322909" y="1912560"/>
            <a:ext cx="2747963" cy="1304925"/>
          </a:xfrm>
          <a:prstGeom prst="ellipse">
            <a:avLst/>
          </a:prstGeom>
          <a:solidFill>
            <a:srgbClr val="595959"/>
          </a:solidFill>
          <a:ln w="28575" algn="ctr">
            <a:solidFill>
              <a:srgbClr val="59595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Objektiv fremdes</a:t>
            </a:r>
            <a:endParaRPr lang="de-DE" alt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4363972" y="1912559"/>
            <a:ext cx="2747962" cy="1304925"/>
          </a:xfrm>
          <a:prstGeom prst="ellipse">
            <a:avLst/>
          </a:prstGeom>
          <a:solidFill>
            <a:srgbClr val="898989"/>
          </a:solidFill>
          <a:ln w="28575" algn="ctr">
            <a:solidFill>
              <a:srgbClr val="89898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Sog.: „auch fremdes“</a:t>
            </a:r>
          </a:p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Geschäft</a:t>
            </a:r>
            <a:endParaRPr lang="de-DE" alt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8405034" y="1877378"/>
            <a:ext cx="2747963" cy="1304925"/>
          </a:xfrm>
          <a:prstGeom prst="ellipse">
            <a:avLst/>
          </a:prstGeom>
          <a:solidFill>
            <a:srgbClr val="FE7004"/>
          </a:solidFill>
          <a:ln w="28575" algn="ctr">
            <a:solidFill>
              <a:srgbClr val="FE700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Subjektiv fremdes</a:t>
            </a:r>
          </a:p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 Geschäft</a:t>
            </a:r>
            <a:endParaRPr lang="de-DE" alt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23768" y="3497166"/>
            <a:ext cx="33161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Dies sind solche Geschäfte, die schon nach </a:t>
            </a:r>
            <a:r>
              <a:rPr lang="de-DE" dirty="0" smtClean="0">
                <a:solidFill>
                  <a:srgbClr val="FE7004"/>
                </a:solidFill>
                <a:latin typeface="+mj-lt"/>
              </a:rPr>
              <a:t>ihrem äußeren Erscheinungsbild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dem Rechtskreis eines anderen zuzuordnen sind.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4446339" y="3586587"/>
            <a:ext cx="31390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Handeln im doppelten Interesse.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Zum einen im eigenen und zeitgleich im fremden.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8395166" y="3516907"/>
            <a:ext cx="35504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 liegt ein objektiv neutrales oder eigenes Geschäft vor.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Dann nötig: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Wille ein Geschäft eines anderen wahrzunehmen.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Erkennbarkeit dieses Willens.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23768" y="5254175"/>
            <a:ext cx="3122728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rgbClr val="FE7004"/>
                </a:solidFill>
                <a:latin typeface="+mj-lt"/>
              </a:rPr>
              <a:t>Einwirkung auf fremdes Eigentum, Erfüllung fremder Pflichten, </a:t>
            </a:r>
            <a:r>
              <a:rPr lang="de-DE" dirty="0" err="1" smtClean="0">
                <a:solidFill>
                  <a:srgbClr val="FE7004"/>
                </a:solidFill>
                <a:latin typeface="+mj-lt"/>
              </a:rPr>
              <a:t>Retterfälle</a:t>
            </a:r>
            <a:r>
              <a:rPr lang="de-DE" dirty="0" smtClean="0">
                <a:solidFill>
                  <a:srgbClr val="FE7004"/>
                </a:solidFill>
                <a:latin typeface="+mj-lt"/>
              </a:rPr>
              <a:t>.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34636" y="5228898"/>
            <a:ext cx="3122728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rgbClr val="FE7004"/>
                </a:solidFill>
                <a:latin typeface="+mj-lt"/>
              </a:rPr>
              <a:t>Mieter löscht Wohnungsbrand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 smtClean="0">
              <a:solidFill>
                <a:srgbClr val="FE7004"/>
              </a:solidFill>
              <a:latin typeface="+mj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8153400" y="5808173"/>
            <a:ext cx="404791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rgbClr val="FE7004"/>
                </a:solidFill>
                <a:latin typeface="+mj-lt"/>
              </a:rPr>
              <a:t>Abschluss eines </a:t>
            </a:r>
            <a:r>
              <a:rPr lang="de-DE" dirty="0" err="1" smtClean="0">
                <a:solidFill>
                  <a:srgbClr val="FE7004"/>
                </a:solidFill>
                <a:latin typeface="+mj-lt"/>
              </a:rPr>
              <a:t>schuldrechtl</a:t>
            </a:r>
            <a:r>
              <a:rPr lang="de-DE" dirty="0" smtClean="0">
                <a:solidFill>
                  <a:srgbClr val="FE7004"/>
                </a:solidFill>
                <a:latin typeface="+mj-lt"/>
              </a:rPr>
              <a:t>. Vertrags</a:t>
            </a:r>
          </a:p>
        </p:txBody>
      </p:sp>
    </p:spTree>
    <p:extLst>
      <p:ext uri="{BB962C8B-B14F-4D97-AF65-F5344CB8AC3E}">
        <p14:creationId xmlns:p14="http://schemas.microsoft.com/office/powerpoint/2010/main" val="337881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/>
      <p:bldP spid="17" grpId="0"/>
      <p:bldP spid="18" grpId="0"/>
      <p:bldP spid="16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juracademy.de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6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Gleichschenkliges Dreieck 6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426599" y="1180303"/>
            <a:ext cx="8352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Der Fremdgeschäftsführungswille (FGW)</a:t>
            </a:r>
            <a:endParaRPr lang="de-DE" sz="3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9" name="Oval 4"/>
          <p:cNvSpPr>
            <a:spLocks noChangeArrowheads="1"/>
          </p:cNvSpPr>
          <p:nvPr/>
        </p:nvSpPr>
        <p:spPr bwMode="auto">
          <a:xfrm>
            <a:off x="8776434" y="5409680"/>
            <a:ext cx="2747963" cy="890394"/>
          </a:xfrm>
          <a:prstGeom prst="ellipse">
            <a:avLst/>
          </a:prstGeom>
          <a:solidFill>
            <a:schemeClr val="bg1">
              <a:lumMod val="50000"/>
            </a:schemeClr>
          </a:solidFill>
          <a:ln w="28575" algn="ctr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„auch fremdes“</a:t>
            </a:r>
          </a:p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Geschäft</a:t>
            </a:r>
            <a:endParaRPr lang="de-DE" alt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4722018" y="5317452"/>
            <a:ext cx="2747963" cy="890394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 algn="ctr">
            <a:solidFill>
              <a:srgbClr val="BCBCB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Subjektiv fremdes</a:t>
            </a:r>
          </a:p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Geschäft</a:t>
            </a:r>
          </a:p>
        </p:txBody>
      </p:sp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52617" y="5317452"/>
            <a:ext cx="2747963" cy="890394"/>
          </a:xfrm>
          <a:prstGeom prst="ellipse">
            <a:avLst/>
          </a:prstGeom>
          <a:solidFill>
            <a:srgbClr val="FE7004"/>
          </a:solidFill>
          <a:ln w="28575" algn="ctr">
            <a:solidFill>
              <a:srgbClr val="FE700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Obj. fremdes </a:t>
            </a:r>
          </a:p>
          <a:p>
            <a:pPr algn="ctr"/>
            <a:r>
              <a:rPr lang="de-DE" altLang="de-DE" sz="2400" b="1" dirty="0" smtClean="0">
                <a:solidFill>
                  <a:schemeClr val="bg1"/>
                </a:solidFill>
                <a:latin typeface="+mj-lt"/>
              </a:rPr>
              <a:t>Geschäft</a:t>
            </a:r>
            <a:endParaRPr lang="de-DE" altLang="de-DE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341195" y="2053507"/>
            <a:ext cx="11259402" cy="6453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+mj-lt"/>
              </a:rPr>
              <a:t>FGW</a:t>
            </a:r>
            <a:endParaRPr lang="de-DE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Pfeil nach oben 24"/>
          <p:cNvSpPr/>
          <p:nvPr/>
        </p:nvSpPr>
        <p:spPr>
          <a:xfrm>
            <a:off x="670899" y="3135650"/>
            <a:ext cx="354842" cy="1828800"/>
          </a:xfrm>
          <a:prstGeom prst="up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Pfeil nach oben 25"/>
          <p:cNvSpPr/>
          <p:nvPr/>
        </p:nvSpPr>
        <p:spPr>
          <a:xfrm>
            <a:off x="9944044" y="3154981"/>
            <a:ext cx="354842" cy="1828800"/>
          </a:xfrm>
          <a:prstGeom prst="up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Pfeil nach oben 26"/>
          <p:cNvSpPr/>
          <p:nvPr/>
        </p:nvSpPr>
        <p:spPr>
          <a:xfrm>
            <a:off x="5793475" y="3135650"/>
            <a:ext cx="354842" cy="1828800"/>
          </a:xfrm>
          <a:prstGeom prst="up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1025741" y="3500340"/>
            <a:ext cx="1497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898989"/>
                </a:solidFill>
                <a:latin typeface="+mj-lt"/>
              </a:rPr>
              <a:t>Wird </a:t>
            </a:r>
            <a:r>
              <a:rPr lang="de-DE" sz="2000" dirty="0" smtClean="0">
                <a:solidFill>
                  <a:srgbClr val="FE7004"/>
                </a:solidFill>
                <a:latin typeface="+mj-lt"/>
              </a:rPr>
              <a:t>widerleglich</a:t>
            </a:r>
            <a:r>
              <a:rPr lang="de-DE" sz="2000" dirty="0" smtClean="0">
                <a:solidFill>
                  <a:srgbClr val="898989"/>
                </a:solidFill>
                <a:latin typeface="+mj-lt"/>
              </a:rPr>
              <a:t> vermutet</a:t>
            </a:r>
            <a:endParaRPr lang="de-DE" sz="2000" dirty="0">
              <a:solidFill>
                <a:srgbClr val="898989"/>
              </a:solidFill>
              <a:latin typeface="+mj-lt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6148317" y="3333234"/>
            <a:ext cx="15626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898989"/>
                </a:solidFill>
                <a:latin typeface="+mj-lt"/>
              </a:rPr>
              <a:t>Hier muss der Wille erkennbar nach außen treten.</a:t>
            </a:r>
            <a:endParaRPr lang="de-DE" sz="2000" dirty="0">
              <a:solidFill>
                <a:srgbClr val="898989"/>
              </a:solidFill>
              <a:latin typeface="+mj-lt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0315354" y="3154981"/>
            <a:ext cx="14971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>
                <a:solidFill>
                  <a:srgbClr val="898989"/>
                </a:solidFill>
                <a:latin typeface="+mj-lt"/>
              </a:rPr>
              <a:t>Rspr</a:t>
            </a:r>
            <a:r>
              <a:rPr lang="de-DE" sz="2000" dirty="0" smtClean="0">
                <a:solidFill>
                  <a:srgbClr val="898989"/>
                </a:solidFill>
                <a:latin typeface="+mj-lt"/>
              </a:rPr>
              <a:t>. und Teile der </a:t>
            </a:r>
            <a:r>
              <a:rPr lang="de-DE" sz="2000" dirty="0" err="1" smtClean="0">
                <a:solidFill>
                  <a:srgbClr val="898989"/>
                </a:solidFill>
                <a:latin typeface="+mj-lt"/>
              </a:rPr>
              <a:t>Lit</a:t>
            </a:r>
            <a:r>
              <a:rPr lang="de-DE" sz="2000" dirty="0" smtClean="0">
                <a:solidFill>
                  <a:srgbClr val="898989"/>
                </a:solidFill>
                <a:latin typeface="+mj-lt"/>
              </a:rPr>
              <a:t>. vermuten den FGW widerleglich.</a:t>
            </a:r>
          </a:p>
          <a:p>
            <a:r>
              <a:rPr lang="de-DE" sz="2000" dirty="0" smtClean="0">
                <a:solidFill>
                  <a:srgbClr val="898989"/>
                </a:solidFill>
                <a:latin typeface="+mj-lt"/>
                <a:sym typeface="Wingdings" panose="05000000000000000000" pitchFamily="2" charset="2"/>
              </a:rPr>
              <a:t> streitig.</a:t>
            </a:r>
            <a:endParaRPr lang="de-DE" sz="2000" dirty="0">
              <a:solidFill>
                <a:srgbClr val="FE700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634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3" grpId="0" animBg="1"/>
      <p:bldP spid="24" grpId="0" animBg="1"/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Geschäftsführung ohne Auftrag (</a:t>
            </a:r>
            <a:r>
              <a:rPr lang="de-DE" dirty="0" err="1" smtClean="0"/>
              <a:t>GoA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533838" y="5587712"/>
            <a:ext cx="2743200" cy="365125"/>
          </a:xfrm>
        </p:spPr>
        <p:txBody>
          <a:bodyPr/>
          <a:lstStyle/>
          <a:p>
            <a:fld id="{F9557B02-80BA-4E38-8DB2-34960DB7371F}" type="slidenum">
              <a:rPr lang="de-DE" smtClean="0"/>
              <a:t>7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37159" y="1157976"/>
            <a:ext cx="7163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Arten der </a:t>
            </a:r>
            <a:r>
              <a:rPr lang="de-DE" sz="3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4357151" y="2450639"/>
            <a:ext cx="2687142" cy="902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+mj-lt"/>
              </a:rPr>
              <a:t>Unechte </a:t>
            </a:r>
            <a:r>
              <a:rPr lang="de-DE" sz="2800" b="1" dirty="0" err="1" smtClean="0">
                <a:solidFill>
                  <a:schemeClr val="bg1"/>
                </a:solidFill>
                <a:latin typeface="+mj-lt"/>
              </a:rPr>
              <a:t>GoA</a:t>
            </a:r>
            <a:endParaRPr lang="de-DE" sz="2800" b="1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de-DE" sz="2800" b="1" dirty="0" smtClean="0">
                <a:solidFill>
                  <a:schemeClr val="bg1"/>
                </a:solidFill>
                <a:latin typeface="+mj-lt"/>
              </a:rPr>
              <a:t>§ 687</a:t>
            </a:r>
            <a:endParaRPr lang="de-DE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799641" y="3452513"/>
            <a:ext cx="421159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200" dirty="0" smtClean="0">
              <a:latin typeface="+mj-lt"/>
            </a:endParaRPr>
          </a:p>
          <a:p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Es besteht nur der Wille des GF das fremde Geschäft </a:t>
            </a:r>
            <a:r>
              <a:rPr lang="de-DE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als sein eigenes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zu führen.</a:t>
            </a:r>
          </a:p>
          <a:p>
            <a:endParaRPr lang="de-DE" sz="2200" dirty="0" smtClean="0">
              <a:latin typeface="+mj-lt"/>
            </a:endParaRPr>
          </a:p>
          <a:p>
            <a:r>
              <a:rPr lang="de-DE" sz="2200" b="1" dirty="0" smtClean="0">
                <a:solidFill>
                  <a:srgbClr val="FE7004"/>
                </a:solidFill>
                <a:latin typeface="+mj-lt"/>
              </a:rPr>
              <a:t>(sog. Eigengeschäftsführungswille,</a:t>
            </a:r>
          </a:p>
          <a:p>
            <a:r>
              <a:rPr lang="de-DE" sz="2200" b="1" dirty="0" smtClean="0">
                <a:solidFill>
                  <a:srgbClr val="FE7004"/>
                </a:solidFill>
                <a:latin typeface="+mj-lt"/>
              </a:rPr>
              <a:t>FGW fehlt)</a:t>
            </a:r>
            <a:endParaRPr lang="de-DE" sz="2200" b="1" dirty="0">
              <a:solidFill>
                <a:srgbClr val="FE700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857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8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71639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Die unechte </a:t>
            </a:r>
            <a:r>
              <a:rPr lang="de-DE" sz="3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gem. § 687 I</a:t>
            </a:r>
            <a:endParaRPr lang="de-DE" dirty="0">
              <a:latin typeface="+mj-lt"/>
            </a:endParaRPr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446663" y="2629509"/>
            <a:ext cx="8857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	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335615" y="2301975"/>
            <a:ext cx="5274985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Irrtümliche Eigengeschäftsführung gem. § 687 I</a:t>
            </a:r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432348" y="4708746"/>
            <a:ext cx="5081518" cy="1200329"/>
          </a:xfrm>
          <a:prstGeom prst="rect">
            <a:avLst/>
          </a:prstGeom>
          <a:solidFill>
            <a:srgbClr val="FE7004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+mj-lt"/>
              </a:rPr>
              <a:t>Die </a:t>
            </a:r>
            <a:r>
              <a:rPr lang="de-DE" sz="2400" b="1" dirty="0" err="1" smtClean="0">
                <a:solidFill>
                  <a:schemeClr val="bg1"/>
                </a:solidFill>
                <a:latin typeface="+mj-lt"/>
              </a:rPr>
              <a:t>GoA</a:t>
            </a:r>
            <a:r>
              <a:rPr lang="de-DE" sz="2400" b="1" dirty="0" smtClean="0">
                <a:solidFill>
                  <a:schemeClr val="bg1"/>
                </a:solidFill>
                <a:latin typeface="+mj-lt"/>
              </a:rPr>
              <a:t> Regeln sind nicht anwendbar!</a:t>
            </a:r>
          </a:p>
          <a:p>
            <a:pPr algn="ctr"/>
            <a:r>
              <a:rPr lang="de-DE" sz="2400" dirty="0" smtClean="0">
                <a:solidFill>
                  <a:schemeClr val="bg1"/>
                </a:solidFill>
                <a:latin typeface="+mj-lt"/>
              </a:rPr>
              <a:t>Es gelten insb. die §§ 987ff., §§ 823f., §§ 812ff. </a:t>
            </a:r>
            <a:endParaRPr lang="de-DE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Pfeil nach unten 12"/>
          <p:cNvSpPr/>
          <p:nvPr/>
        </p:nvSpPr>
        <p:spPr>
          <a:xfrm>
            <a:off x="5571355" y="3579084"/>
            <a:ext cx="722194" cy="682388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95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Geschäftsführung ohne Auftrag (</a:t>
            </a:r>
            <a:r>
              <a:rPr lang="de-DE" dirty="0" err="1"/>
              <a:t>GoA</a:t>
            </a:r>
            <a:r>
              <a:rPr lang="de-DE" dirty="0"/>
              <a:t>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juracademy.de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B02-80BA-4E38-8DB2-34960DB7371F}" type="slidenum">
              <a:rPr lang="de-DE" smtClean="0"/>
              <a:t>9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ZR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734295" y="1191486"/>
            <a:ext cx="318652" cy="595752"/>
          </a:xfrm>
          <a:prstGeom prst="triangle">
            <a:avLst/>
          </a:prstGeom>
          <a:solidFill>
            <a:srgbClr val="FE7004"/>
          </a:solidFill>
          <a:ln>
            <a:solidFill>
              <a:srgbClr val="FE7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446663" y="1169872"/>
            <a:ext cx="71639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Die unechte </a:t>
            </a:r>
            <a:r>
              <a:rPr lang="de-DE" sz="3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GoA</a:t>
            </a:r>
            <a:r>
              <a:rPr 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gem. § 687 II</a:t>
            </a:r>
            <a:endParaRPr lang="de-DE" dirty="0">
              <a:latin typeface="+mj-lt"/>
            </a:endParaRPr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947916" y="2155275"/>
            <a:ext cx="5564937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Die angemaßte Eigengeschäftsführung gem. § 687 II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793543" y="4550115"/>
            <a:ext cx="3680346" cy="1631216"/>
          </a:xfrm>
          <a:prstGeom prst="rect">
            <a:avLst/>
          </a:prstGeom>
          <a:solidFill>
            <a:srgbClr val="FE7004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>
                <a:solidFill>
                  <a:schemeClr val="bg1"/>
                </a:solidFill>
                <a:latin typeface="+mj-lt"/>
              </a:rPr>
              <a:t>Asprüche</a:t>
            </a:r>
            <a:r>
              <a:rPr lang="de-DE" sz="2000" b="1" dirty="0" smtClean="0">
                <a:solidFill>
                  <a:schemeClr val="bg1"/>
                </a:solidFill>
                <a:latin typeface="+mj-lt"/>
              </a:rPr>
              <a:t> des GH</a:t>
            </a:r>
          </a:p>
          <a:p>
            <a:pPr algn="ctr"/>
            <a:r>
              <a:rPr lang="de-DE" sz="2000" dirty="0" smtClean="0">
                <a:solidFill>
                  <a:schemeClr val="bg1"/>
                </a:solidFill>
                <a:latin typeface="+mj-lt"/>
              </a:rPr>
              <a:t>§§ 687 II 1, 678</a:t>
            </a:r>
          </a:p>
          <a:p>
            <a:pPr algn="ctr"/>
            <a:r>
              <a:rPr lang="de-DE" sz="2000" dirty="0" smtClean="0">
                <a:solidFill>
                  <a:schemeClr val="bg1"/>
                </a:solidFill>
                <a:latin typeface="+mj-lt"/>
              </a:rPr>
              <a:t>§§ 687 II 1, 681 S. 2, 666 – 668</a:t>
            </a:r>
          </a:p>
          <a:p>
            <a:pPr algn="ctr"/>
            <a:r>
              <a:rPr lang="de-DE" sz="2000" dirty="0" smtClean="0">
                <a:solidFill>
                  <a:schemeClr val="bg1"/>
                </a:solidFill>
                <a:latin typeface="+mj-lt"/>
              </a:rPr>
              <a:t>Partielle RG-Verweisung, FGW nicht mehr zu prüfen.</a:t>
            </a:r>
            <a:endParaRPr lang="de-DE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Pfeil nach unten 12"/>
          <p:cNvSpPr/>
          <p:nvPr/>
        </p:nvSpPr>
        <p:spPr>
          <a:xfrm>
            <a:off x="3272619" y="3379654"/>
            <a:ext cx="722194" cy="682388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unten 13"/>
          <p:cNvSpPr/>
          <p:nvPr/>
        </p:nvSpPr>
        <p:spPr>
          <a:xfrm>
            <a:off x="7507406" y="3384596"/>
            <a:ext cx="722194" cy="682388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6240894" y="4550115"/>
            <a:ext cx="3680346" cy="1631216"/>
          </a:xfrm>
          <a:prstGeom prst="rect">
            <a:avLst/>
          </a:prstGeom>
          <a:solidFill>
            <a:srgbClr val="FE7004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>
                <a:solidFill>
                  <a:schemeClr val="bg1"/>
                </a:solidFill>
                <a:latin typeface="+mj-lt"/>
              </a:rPr>
              <a:t>Asprüche</a:t>
            </a:r>
            <a:r>
              <a:rPr lang="de-DE" sz="2000" b="1" dirty="0" smtClean="0">
                <a:solidFill>
                  <a:schemeClr val="bg1"/>
                </a:solidFill>
                <a:latin typeface="+mj-lt"/>
              </a:rPr>
              <a:t> des GF</a:t>
            </a:r>
          </a:p>
          <a:p>
            <a:pPr algn="ctr"/>
            <a:r>
              <a:rPr lang="de-DE" sz="2000" dirty="0" smtClean="0">
                <a:solidFill>
                  <a:schemeClr val="bg1"/>
                </a:solidFill>
                <a:latin typeface="+mj-lt"/>
              </a:rPr>
              <a:t>§§ 687 II 2, 684 S. 1, 812f.</a:t>
            </a:r>
          </a:p>
          <a:p>
            <a:pPr algn="ctr"/>
            <a:r>
              <a:rPr lang="de-DE" sz="2000" dirty="0" smtClean="0">
                <a:solidFill>
                  <a:schemeClr val="bg1"/>
                </a:solidFill>
                <a:latin typeface="+mj-lt"/>
              </a:rPr>
              <a:t>Wenn GH Rechte aus § 687 II 1 geltend macht.</a:t>
            </a:r>
          </a:p>
          <a:p>
            <a:pPr algn="ctr"/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856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RIQ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RIQ_PPT_VORLAGE.pptx" id="{B0CD931D-696E-4F63-B470-549F8FFFBDA5}" vid="{B098FDC7-7A9E-40FE-A51B-A4EE27E9E158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JURIQ_PPT_VORLAGE</Template>
  <TotalTime>0</TotalTime>
  <Words>2027</Words>
  <Application>Microsoft Office PowerPoint</Application>
  <PresentationFormat>Breitbild</PresentationFormat>
  <Paragraphs>414</Paragraphs>
  <Slides>33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Courier New</vt:lpstr>
      <vt:lpstr>Symbol</vt:lpstr>
      <vt:lpstr>Wingdings</vt:lpstr>
      <vt:lpstr>JURIQ</vt:lpstr>
      <vt:lpstr> - Die GoA-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  <vt:lpstr>Die Geschäftsführung ohne Auftrag (GoA)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</dc:creator>
  <cp:lastModifiedBy>Tomek</cp:lastModifiedBy>
  <cp:revision>255</cp:revision>
  <dcterms:created xsi:type="dcterms:W3CDTF">2016-04-18T09:51:03Z</dcterms:created>
  <dcterms:modified xsi:type="dcterms:W3CDTF">2017-01-19T09:34:39Z</dcterms:modified>
</cp:coreProperties>
</file>